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00"/>
    <a:srgbClr val="660066"/>
    <a:srgbClr val="FF9900"/>
    <a:srgbClr val="006600"/>
    <a:srgbClr val="000066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4" autoAdjust="0"/>
    <p:restoredTop sz="94660"/>
  </p:normalViewPr>
  <p:slideViewPr>
    <p:cSldViewPr>
      <p:cViewPr varScale="1">
        <p:scale>
          <a:sx n="65" d="100"/>
          <a:sy n="6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2C597B-CA58-4725-88DB-13F514E683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44A0E7-8288-41DB-800E-5F002294F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EAE2A4-C6BC-4142-BD36-B6387F363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26A5C-66DB-4A42-BF26-15DC57FE9E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392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17ABC1-1338-42C9-8FB4-F7CE76B43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769038-B88E-4235-9A06-927012D5B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1052EF-1410-46C8-9157-70475B327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6974E-02BE-448F-9A04-880C67630B4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585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646E82-BDA3-49D7-85DC-97BF71067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754CFD-796B-4C08-A20C-73AD9C090E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74A18E-6427-485E-B066-3526562D60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B5B4D-A5F8-47D2-B885-46D34F662B8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798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E73B83-71D0-4A4F-841D-7FEA719251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C7A064-6173-425E-B4E7-91377CDC81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323A8C-4530-4A25-B161-AB0E3AF7D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E5689-ABF1-4A02-B52B-9E37992647E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767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D6110C-E35A-486B-A502-BE0B17905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1605CB-1353-4F45-A4DD-D7F5630E55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6394EE-20AD-4C58-9A5E-487AE24157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AFE4C-F63B-448E-9ADC-99E6C274EC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282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4F34E9-1EAC-4971-9EC8-A4BA8D7D0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28983-9F86-4670-B188-305E55535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28A010-DFF1-46FE-9A0A-492260769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D6AE9-A065-48F7-A5BA-3AA2D232ACB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39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339C45-B9A9-4F61-9942-94871D015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5FCBAF3-A0E5-4B56-9550-93F883D3D7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FD2E9DA-284B-4131-8AEB-90623001F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707D8-2D7C-4837-944B-AD13AE48373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768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FCF63F-AE56-4F45-B8E8-D17367E57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566C73-1CE4-4DDF-B40C-CECEF0584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0598CB-BCBF-42B1-ACE4-6E6146CC5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85FFA-5F71-4434-A756-8BAA86719F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190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B6D6D5-ACF3-4E82-86C0-4AE829454C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8CAA2E-4A13-458A-92FD-2C743B1B69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88758E-CE14-4B40-BB61-D29C523D0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4D207-AEC7-43AB-B992-CB22139D786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927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AF87A-74C1-4437-AE61-C203F065B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BF8A90-9D77-47D3-939D-845C77E39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9F561C-891E-41D1-88BF-BBE3F963C0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01319-5605-4F7A-B750-0B83330DB7B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163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0B9271-C0F9-4FFB-B3F9-43B5A0D5D4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0FBB0-68B4-4327-9D78-67D5519FF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F7BC9-BC6D-409A-BC51-45339AC70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2687D-06C5-4DD4-B03E-6CAC64DCA7F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090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00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E0B336D-51E0-47DE-A329-268B9A782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496093F-9087-41C7-A796-633CD5AD7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E10160-F468-428A-BE06-AB152ED912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650DF0C-9C9E-4627-AAFA-8DBF2F68C9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90BC00-0930-4138-8DC1-15F9D2ED32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E63137-A113-42E2-9458-D5789A8D2F1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42.gif"/><Relationship Id="rId7" Type="http://schemas.openxmlformats.org/officeDocument/2006/relationships/image" Target="../media/image4.gif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41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image" Target="../media/image44.png"/><Relationship Id="rId5" Type="http://schemas.openxmlformats.org/officeDocument/2006/relationships/image" Target="../media/image2.gif"/><Relationship Id="rId15" Type="http://schemas.openxmlformats.org/officeDocument/2006/relationships/image" Target="../media/image48.png"/><Relationship Id="rId10" Type="http://schemas.openxmlformats.org/officeDocument/2006/relationships/image" Target="../media/image7.gif"/><Relationship Id="rId19" Type="http://schemas.openxmlformats.org/officeDocument/2006/relationships/image" Target="../media/image52.png"/><Relationship Id="rId4" Type="http://schemas.openxmlformats.org/officeDocument/2006/relationships/image" Target="../media/image43.gif"/><Relationship Id="rId9" Type="http://schemas.openxmlformats.org/officeDocument/2006/relationships/image" Target="../media/image6.gif"/><Relationship Id="rId1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Gesù">
            <a:extLst>
              <a:ext uri="{FF2B5EF4-FFF2-40B4-BE49-F238E27FC236}">
                <a16:creationId xmlns:a16="http://schemas.microsoft.com/office/drawing/2014/main" id="{E8087C4F-729A-443A-8CC7-61986B4C3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5876925" cy="6669087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>
            <a:extLst>
              <a:ext uri="{FF2B5EF4-FFF2-40B4-BE49-F238E27FC236}">
                <a16:creationId xmlns:a16="http://schemas.microsoft.com/office/drawing/2014/main" id="{6A81FB99-6967-4FB9-9A45-E42EAA928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49950"/>
            <a:ext cx="74898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  <a:cs typeface="Arial" charset="0"/>
              </a:rPr>
              <a:t>Il significato della quaresima</a:t>
            </a:r>
          </a:p>
        </p:txBody>
      </p:sp>
      <p:pic>
        <p:nvPicPr>
          <p:cNvPr id="2052" name="Picture 8" descr="galerie9002">
            <a:extLst>
              <a:ext uri="{FF2B5EF4-FFF2-40B4-BE49-F238E27FC236}">
                <a16:creationId xmlns:a16="http://schemas.microsoft.com/office/drawing/2014/main" id="{14EE3A9B-8A39-4793-95B7-0D681786D2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92150"/>
            <a:ext cx="10350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galerie9003">
            <a:extLst>
              <a:ext uri="{FF2B5EF4-FFF2-40B4-BE49-F238E27FC236}">
                <a16:creationId xmlns:a16="http://schemas.microsoft.com/office/drawing/2014/main" id="{F6DC36EC-6988-4428-BAED-AEDC37AC90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503">
            <a:off x="1908175" y="1189038"/>
            <a:ext cx="9017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galerie9004">
            <a:extLst>
              <a:ext uri="{FF2B5EF4-FFF2-40B4-BE49-F238E27FC236}">
                <a16:creationId xmlns:a16="http://schemas.microsoft.com/office/drawing/2014/main" id="{90587D38-3F61-4FC5-B7B1-D6A6FFD3A4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19447">
            <a:off x="6011069" y="1235869"/>
            <a:ext cx="111442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galerie9005">
            <a:extLst>
              <a:ext uri="{FF2B5EF4-FFF2-40B4-BE49-F238E27FC236}">
                <a16:creationId xmlns:a16="http://schemas.microsoft.com/office/drawing/2014/main" id="{8418A36F-FE90-498E-829E-3855DA0F21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53488">
            <a:off x="1870075" y="4283075"/>
            <a:ext cx="9017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galerie9008">
            <a:extLst>
              <a:ext uri="{FF2B5EF4-FFF2-40B4-BE49-F238E27FC236}">
                <a16:creationId xmlns:a16="http://schemas.microsoft.com/office/drawing/2014/main" id="{C772FD75-D079-4996-8171-43050B3F92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59338"/>
            <a:ext cx="9017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7" name="Group 13">
            <a:extLst>
              <a:ext uri="{FF2B5EF4-FFF2-40B4-BE49-F238E27FC236}">
                <a16:creationId xmlns:a16="http://schemas.microsoft.com/office/drawing/2014/main" id="{F6B97616-05CD-47C7-B8AD-FD3EE2953453}"/>
              </a:ext>
            </a:extLst>
          </p:cNvPr>
          <p:cNvGrpSpPr>
            <a:grpSpLocks/>
          </p:cNvGrpSpPr>
          <p:nvPr/>
        </p:nvGrpSpPr>
        <p:grpSpPr bwMode="auto">
          <a:xfrm rot="-2599711">
            <a:off x="5508625" y="4283075"/>
            <a:ext cx="1552575" cy="1377950"/>
            <a:chOff x="2676" y="1908"/>
            <a:chExt cx="703" cy="504"/>
          </a:xfrm>
        </p:grpSpPr>
        <p:pic>
          <p:nvPicPr>
            <p:cNvPr id="2061" name="Picture 14" descr="galerie9002">
              <a:extLst>
                <a:ext uri="{FF2B5EF4-FFF2-40B4-BE49-F238E27FC236}">
                  <a16:creationId xmlns:a16="http://schemas.microsoft.com/office/drawing/2014/main" id="{4493572F-7045-46B0-9F51-499C869CE12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" y="1908"/>
              <a:ext cx="40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5" descr="galerie9001">
              <a:extLst>
                <a:ext uri="{FF2B5EF4-FFF2-40B4-BE49-F238E27FC236}">
                  <a16:creationId xmlns:a16="http://schemas.microsoft.com/office/drawing/2014/main" id="{58794378-BF57-4878-9BEF-780A48053B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908"/>
              <a:ext cx="40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7" name="Group 21">
            <a:extLst>
              <a:ext uri="{FF2B5EF4-FFF2-40B4-BE49-F238E27FC236}">
                <a16:creationId xmlns:a16="http://schemas.microsoft.com/office/drawing/2014/main" id="{B18AC071-0A6B-443A-A787-E5C3848E15A3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2708275"/>
            <a:ext cx="1820862" cy="1800225"/>
            <a:chOff x="4613" y="1888"/>
            <a:chExt cx="1147" cy="1134"/>
          </a:xfrm>
        </p:grpSpPr>
        <p:pic>
          <p:nvPicPr>
            <p:cNvPr id="2059" name="Picture 19" descr="alfa516">
              <a:extLst>
                <a:ext uri="{FF2B5EF4-FFF2-40B4-BE49-F238E27FC236}">
                  <a16:creationId xmlns:a16="http://schemas.microsoft.com/office/drawing/2014/main" id="{80A98A75-58D8-4793-88D4-A8F151D937B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" y="1925"/>
              <a:ext cx="54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20" descr="alfa512">
              <a:extLst>
                <a:ext uri="{FF2B5EF4-FFF2-40B4-BE49-F238E27FC236}">
                  <a16:creationId xmlns:a16="http://schemas.microsoft.com/office/drawing/2014/main" id="{BF41E06A-144A-41E9-A455-B263484B8CD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" y="1888"/>
              <a:ext cx="577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35E48710-7EFB-40C1-8D2A-77EFE55A5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260350"/>
            <a:ext cx="7451725" cy="854075"/>
          </a:xfrm>
          <a:prstGeom prst="rect">
            <a:avLst/>
          </a:prstGeom>
          <a:solidFill>
            <a:srgbClr val="CC99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it-IT" sz="50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SIMBOLISMO COSMICO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A2FB3EDB-E2A4-4603-8254-B1C034420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96975"/>
            <a:ext cx="87137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7050" indent="-1797050">
              <a:defRPr>
                <a:solidFill>
                  <a:schemeClr val="tx1"/>
                </a:solidFill>
                <a:latin typeface="Arial" charset="0"/>
              </a:defRPr>
            </a:lvl1pPr>
            <a:lvl2pPr marL="1976438">
              <a:defRPr>
                <a:solidFill>
                  <a:schemeClr val="tx1"/>
                </a:solidFill>
                <a:latin typeface="Arial" charset="0"/>
              </a:defRPr>
            </a:lvl2pPr>
            <a:lvl3pPr marL="2155825">
              <a:defRPr>
                <a:solidFill>
                  <a:schemeClr val="tx1"/>
                </a:solidFill>
                <a:latin typeface="Arial" charset="0"/>
              </a:defRPr>
            </a:lvl3pPr>
            <a:lvl4pPr marL="2335213">
              <a:defRPr>
                <a:solidFill>
                  <a:schemeClr val="tx1"/>
                </a:solidFill>
                <a:latin typeface="Arial" charset="0"/>
              </a:defRPr>
            </a:lvl4pPr>
            <a:lvl5pPr marL="2514600">
              <a:defRPr>
                <a:solidFill>
                  <a:schemeClr val="tx1"/>
                </a:solidFill>
                <a:latin typeface="Arial" charset="0"/>
              </a:defRPr>
            </a:lvl5pPr>
            <a:lvl6pPr marL="2971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86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4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sz="5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Il sole -	</a:t>
            </a:r>
            <a:r>
              <a:rPr lang="en-US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È </a:t>
            </a:r>
            <a:r>
              <a:rPr lang="it-IT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un’immagine comune che ha </a:t>
            </a:r>
            <a:r>
              <a:rPr lang="en-US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un </a:t>
            </a:r>
            <a:r>
              <a:rPr lang="it-IT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fascino</a:t>
            </a:r>
            <a:r>
              <a:rPr lang="en-US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 </a:t>
            </a:r>
            <a:r>
              <a:rPr lang="it-IT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particolare. </a:t>
            </a:r>
          </a:p>
          <a:p>
            <a:pPr>
              <a:defRPr/>
            </a:pPr>
            <a:r>
              <a:rPr lang="it-IT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	Nel</a:t>
            </a:r>
            <a:r>
              <a:rPr lang="en-US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 N.T. </a:t>
            </a:r>
            <a:r>
              <a:rPr lang="it-IT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indica </a:t>
            </a:r>
            <a:r>
              <a:rPr lang="it-IT" sz="5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Gesù Cristo.</a:t>
            </a:r>
            <a:endParaRPr lang="en-US" sz="5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isney Print" pitchFamily="2" charset="0"/>
            </a:endParaRPr>
          </a:p>
        </p:txBody>
      </p:sp>
      <p:pic>
        <p:nvPicPr>
          <p:cNvPr id="12295" name="Picture 7" descr="sole">
            <a:extLst>
              <a:ext uri="{FF2B5EF4-FFF2-40B4-BE49-F238E27FC236}">
                <a16:creationId xmlns:a16="http://schemas.microsoft.com/office/drawing/2014/main" id="{7AA569B1-A0A3-4BD9-A39B-5AC6F28772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1238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>
            <a:extLst>
              <a:ext uri="{FF2B5EF4-FFF2-40B4-BE49-F238E27FC236}">
                <a16:creationId xmlns:a16="http://schemas.microsoft.com/office/drawing/2014/main" id="{E92D5459-B2BA-40B9-B6A0-60119DCC6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16338"/>
            <a:ext cx="87137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976438">
              <a:defRPr>
                <a:solidFill>
                  <a:schemeClr val="tx1"/>
                </a:solidFill>
                <a:latin typeface="Arial" charset="0"/>
              </a:defRPr>
            </a:lvl2pPr>
            <a:lvl3pPr marL="2155825">
              <a:defRPr>
                <a:solidFill>
                  <a:schemeClr val="tx1"/>
                </a:solidFill>
                <a:latin typeface="Arial" charset="0"/>
              </a:defRPr>
            </a:lvl3pPr>
            <a:lvl4pPr marL="2335213">
              <a:defRPr>
                <a:solidFill>
                  <a:schemeClr val="tx1"/>
                </a:solidFill>
                <a:latin typeface="Arial" charset="0"/>
              </a:defRPr>
            </a:lvl4pPr>
            <a:lvl5pPr marL="2514600">
              <a:defRPr>
                <a:solidFill>
                  <a:schemeClr val="tx1"/>
                </a:solidFill>
                <a:latin typeface="Arial" charset="0"/>
              </a:defRPr>
            </a:lvl5pPr>
            <a:lvl6pPr marL="2971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86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4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sz="5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Sole nero, luna rossa come sangue, stelle che cadono come fichi: non va preso tutto realisticamente!!!</a:t>
            </a:r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E9D0C0ED-87AD-47FB-9D1B-B0AAF7813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644900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/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>
            <a:extLst>
              <a:ext uri="{FF2B5EF4-FFF2-40B4-BE49-F238E27FC236}">
                <a16:creationId xmlns:a16="http://schemas.microsoft.com/office/drawing/2014/main" id="{D714CE35-07E8-4F9F-A9B0-5EA349B5A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87137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976438">
              <a:defRPr>
                <a:solidFill>
                  <a:schemeClr val="tx1"/>
                </a:solidFill>
                <a:latin typeface="Arial" charset="0"/>
              </a:defRPr>
            </a:lvl2pPr>
            <a:lvl3pPr marL="2155825">
              <a:defRPr>
                <a:solidFill>
                  <a:schemeClr val="tx1"/>
                </a:solidFill>
                <a:latin typeface="Arial" charset="0"/>
              </a:defRPr>
            </a:lvl3pPr>
            <a:lvl4pPr marL="2335213">
              <a:defRPr>
                <a:solidFill>
                  <a:schemeClr val="tx1"/>
                </a:solidFill>
                <a:latin typeface="Arial" charset="0"/>
              </a:defRPr>
            </a:lvl4pPr>
            <a:lvl5pPr marL="2514600">
              <a:defRPr>
                <a:solidFill>
                  <a:schemeClr val="tx1"/>
                </a:solidFill>
                <a:latin typeface="Arial" charset="0"/>
              </a:defRPr>
            </a:lvl5pPr>
            <a:lvl6pPr marL="2971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86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4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sz="5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È basato sull’essere umano e sulla sua organizzazione.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62181A53-85E0-470A-A591-574EC5D41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6088" cy="863600"/>
          </a:xfrm>
          <a:prstGeom prst="rect">
            <a:avLst/>
          </a:prstGeom>
          <a:solidFill>
            <a:srgbClr val="CC99FF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000" b="1" u="sng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SIMBOLISMO ANTROPOLOGICO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4A12196E-1F18-4405-89BA-044C85213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003550"/>
            <a:ext cx="60483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976438">
              <a:defRPr>
                <a:solidFill>
                  <a:schemeClr val="tx1"/>
                </a:solidFill>
                <a:latin typeface="Arial" charset="0"/>
              </a:defRPr>
            </a:lvl2pPr>
            <a:lvl3pPr marL="2155825">
              <a:defRPr>
                <a:solidFill>
                  <a:schemeClr val="tx1"/>
                </a:solidFill>
                <a:latin typeface="Arial" charset="0"/>
              </a:defRPr>
            </a:lvl3pPr>
            <a:lvl4pPr marL="2335213">
              <a:defRPr>
                <a:solidFill>
                  <a:schemeClr val="tx1"/>
                </a:solidFill>
                <a:latin typeface="Arial" charset="0"/>
              </a:defRPr>
            </a:lvl4pPr>
            <a:lvl5pPr marL="2514600">
              <a:defRPr>
                <a:solidFill>
                  <a:schemeClr val="tx1"/>
                </a:solidFill>
                <a:latin typeface="Arial" charset="0"/>
              </a:defRPr>
            </a:lvl5pPr>
            <a:lvl6pPr marL="2971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86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4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sz="5000" b="1"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BABILONIA – </a:t>
            </a:r>
            <a:r>
              <a:rPr lang="it-IT" sz="3800" b="1"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Simbolo di una società che porta alla rovina.</a:t>
            </a:r>
          </a:p>
        </p:txBody>
      </p:sp>
      <p:pic>
        <p:nvPicPr>
          <p:cNvPr id="13319" name="Picture 7" descr="babilonia">
            <a:extLst>
              <a:ext uri="{FF2B5EF4-FFF2-40B4-BE49-F238E27FC236}">
                <a16:creationId xmlns:a16="http://schemas.microsoft.com/office/drawing/2014/main" id="{D50D3DDC-13AE-4787-9CB7-0C3EE0356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68638"/>
            <a:ext cx="1944688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NuovaGerusalemme">
            <a:extLst>
              <a:ext uri="{FF2B5EF4-FFF2-40B4-BE49-F238E27FC236}">
                <a16:creationId xmlns:a16="http://schemas.microsoft.com/office/drawing/2014/main" id="{788F6166-5AC8-478B-9A52-CBDCB767D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84725"/>
            <a:ext cx="1728788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9">
            <a:extLst>
              <a:ext uri="{FF2B5EF4-FFF2-40B4-BE49-F238E27FC236}">
                <a16:creationId xmlns:a16="http://schemas.microsoft.com/office/drawing/2014/main" id="{86D0B350-7061-454F-A232-2810CEFAB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652963"/>
            <a:ext cx="6048375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976438">
              <a:defRPr>
                <a:solidFill>
                  <a:schemeClr val="tx1"/>
                </a:solidFill>
                <a:latin typeface="Arial" charset="0"/>
              </a:defRPr>
            </a:lvl2pPr>
            <a:lvl3pPr marL="2155825">
              <a:defRPr>
                <a:solidFill>
                  <a:schemeClr val="tx1"/>
                </a:solidFill>
                <a:latin typeface="Arial" charset="0"/>
              </a:defRPr>
            </a:lvl3pPr>
            <a:lvl4pPr marL="2335213">
              <a:defRPr>
                <a:solidFill>
                  <a:schemeClr val="tx1"/>
                </a:solidFill>
                <a:latin typeface="Arial" charset="0"/>
              </a:defRPr>
            </a:lvl4pPr>
            <a:lvl5pPr marL="2514600">
              <a:defRPr>
                <a:solidFill>
                  <a:schemeClr val="tx1"/>
                </a:solidFill>
                <a:latin typeface="Arial" charset="0"/>
              </a:defRPr>
            </a:lvl5pPr>
            <a:lvl6pPr marL="2971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86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4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42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LA NUOVA GERUSALEMME</a:t>
            </a:r>
            <a:endParaRPr lang="it-IT" sz="5000" b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isney Print" pitchFamily="2" charset="0"/>
            </a:endParaRPr>
          </a:p>
          <a:p>
            <a:pPr algn="just">
              <a:defRPr/>
            </a:pPr>
            <a:r>
              <a:rPr lang="it-IT" sz="42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Simbolo dell’umanità redenta e salvata.</a:t>
            </a:r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BA1665A0-F08D-4D98-91B4-AA216F8DC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652963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animBg="1"/>
      <p:bldP spid="13318" grpId="0"/>
      <p:bldP spid="133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id="{78F8E0F7-F42E-4C16-9600-3E2E12B61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975" y="122748"/>
            <a:ext cx="7029488" cy="861774"/>
          </a:xfrm>
          <a:prstGeom prst="rect">
            <a:avLst/>
          </a:prstGeom>
          <a:solidFill>
            <a:srgbClr val="CC99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50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SIMBOLISMO TEOREOMORFO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9163DC8E-DEFC-4A3F-A787-1C340CCE3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50900"/>
            <a:ext cx="87137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976438">
              <a:defRPr>
                <a:solidFill>
                  <a:schemeClr val="tx1"/>
                </a:solidFill>
                <a:latin typeface="Arial" charset="0"/>
              </a:defRPr>
            </a:lvl2pPr>
            <a:lvl3pPr marL="2155825">
              <a:defRPr>
                <a:solidFill>
                  <a:schemeClr val="tx1"/>
                </a:solidFill>
                <a:latin typeface="Arial" charset="0"/>
              </a:defRPr>
            </a:lvl3pPr>
            <a:lvl4pPr marL="2335213">
              <a:defRPr>
                <a:solidFill>
                  <a:schemeClr val="tx1"/>
                </a:solidFill>
                <a:latin typeface="Arial" charset="0"/>
              </a:defRPr>
            </a:lvl4pPr>
            <a:lvl5pPr marL="2514600">
              <a:defRPr>
                <a:solidFill>
                  <a:schemeClr val="tx1"/>
                </a:solidFill>
                <a:latin typeface="Arial" charset="0"/>
              </a:defRPr>
            </a:lvl5pPr>
            <a:lvl6pPr marL="2971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86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4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it-IT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Complesso e raffinato in cui i prota- gonisti sono animali.</a:t>
            </a:r>
          </a:p>
        </p:txBody>
      </p:sp>
      <p:pic>
        <p:nvPicPr>
          <p:cNvPr id="14342" name="Picture 6" descr="Bestia">
            <a:extLst>
              <a:ext uri="{FF2B5EF4-FFF2-40B4-BE49-F238E27FC236}">
                <a16:creationId xmlns:a16="http://schemas.microsoft.com/office/drawing/2014/main" id="{42FCD7CA-F13D-42D5-94C1-FA5882987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868863"/>
            <a:ext cx="22320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B41D4357-11CC-4359-8C68-1F72E2502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420938"/>
            <a:ext cx="5184775" cy="2159000"/>
          </a:xfrm>
          <a:prstGeom prst="rect">
            <a:avLst/>
          </a:prstGeom>
          <a:solidFill>
            <a:srgbClr val="FFFF99">
              <a:alpha val="72000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068513" indent="-2068513">
              <a:defRPr>
                <a:solidFill>
                  <a:schemeClr val="tx1"/>
                </a:solidFill>
                <a:latin typeface="Arial" charset="0"/>
              </a:defRPr>
            </a:lvl1pPr>
            <a:lvl2pPr marL="2247900">
              <a:defRPr>
                <a:solidFill>
                  <a:schemeClr val="tx1"/>
                </a:solidFill>
                <a:latin typeface="Arial" charset="0"/>
              </a:defRPr>
            </a:lvl2pPr>
            <a:lvl3pPr marL="2427288">
              <a:defRPr>
                <a:solidFill>
                  <a:schemeClr val="tx1"/>
                </a:solidFill>
                <a:latin typeface="Arial" charset="0"/>
              </a:defRPr>
            </a:lvl3pPr>
            <a:lvl4pPr marL="2606675">
              <a:defRPr>
                <a:solidFill>
                  <a:schemeClr val="tx1"/>
                </a:solidFill>
                <a:latin typeface="Arial" charset="0"/>
              </a:defRPr>
            </a:lvl4pPr>
            <a:lvl5pPr marL="2786063">
              <a:defRPr>
                <a:solidFill>
                  <a:schemeClr val="tx1"/>
                </a:solidFill>
                <a:latin typeface="Arial" charset="0"/>
              </a:defRPr>
            </a:lvl5pPr>
            <a:lvl6pPr marL="324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700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7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4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5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Agnello</a:t>
            </a:r>
          </a:p>
          <a:p>
            <a:pPr>
              <a:defRPr/>
            </a:pPr>
            <a:r>
              <a:rPr lang="it-IT" sz="4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Simbolo positivo: indica </a:t>
            </a:r>
          </a:p>
          <a:p>
            <a:pPr>
              <a:defRPr/>
            </a:pPr>
            <a:r>
              <a:rPr lang="it-IT" sz="4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docilità, mansuetudine.</a:t>
            </a:r>
          </a:p>
        </p:txBody>
      </p:sp>
      <p:pic>
        <p:nvPicPr>
          <p:cNvPr id="14344" name="Picture 8" descr="Agnello pasquale">
            <a:extLst>
              <a:ext uri="{FF2B5EF4-FFF2-40B4-BE49-F238E27FC236}">
                <a16:creationId xmlns:a16="http://schemas.microsoft.com/office/drawing/2014/main" id="{2A88D886-750C-4153-9567-6807B55C2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492375"/>
            <a:ext cx="31702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Line 9">
            <a:extLst>
              <a:ext uri="{FF2B5EF4-FFF2-40B4-BE49-F238E27FC236}">
                <a16:creationId xmlns:a16="http://schemas.microsoft.com/office/drawing/2014/main" id="{BE1FC6B2-53FD-420B-899C-120C193D9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652963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A2472EBC-A8E1-472D-90A3-7445B886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005388"/>
            <a:ext cx="6443662" cy="1519237"/>
          </a:xfrm>
          <a:prstGeom prst="rect">
            <a:avLst/>
          </a:prstGeom>
          <a:solidFill>
            <a:srgbClr val="FFFF99">
              <a:alpha val="72000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068513" indent="-2068513">
              <a:defRPr>
                <a:solidFill>
                  <a:schemeClr val="tx1"/>
                </a:solidFill>
                <a:latin typeface="Arial" charset="0"/>
              </a:defRPr>
            </a:lvl1pPr>
            <a:lvl2pPr marL="2247900">
              <a:defRPr>
                <a:solidFill>
                  <a:schemeClr val="tx1"/>
                </a:solidFill>
                <a:latin typeface="Arial" charset="0"/>
              </a:defRPr>
            </a:lvl2pPr>
            <a:lvl3pPr marL="2427288">
              <a:defRPr>
                <a:solidFill>
                  <a:schemeClr val="tx1"/>
                </a:solidFill>
                <a:latin typeface="Arial" charset="0"/>
              </a:defRPr>
            </a:lvl3pPr>
            <a:lvl4pPr marL="2606675">
              <a:defRPr>
                <a:solidFill>
                  <a:schemeClr val="tx1"/>
                </a:solidFill>
                <a:latin typeface="Arial" charset="0"/>
              </a:defRPr>
            </a:lvl4pPr>
            <a:lvl5pPr marL="2786063">
              <a:defRPr>
                <a:solidFill>
                  <a:schemeClr val="tx1"/>
                </a:solidFill>
                <a:latin typeface="Arial" charset="0"/>
              </a:defRPr>
            </a:lvl5pPr>
            <a:lvl6pPr marL="324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700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57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14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5000" b="1">
                <a:effectLst>
                  <a:outerShdw blurRad="38100" dist="38100" dir="2700000" algn="tl">
                    <a:srgbClr val="FFFFFF"/>
                  </a:outerShdw>
                </a:effectLst>
                <a:latin typeface="Disney Print" pitchFamily="2" charset="0"/>
              </a:rPr>
              <a:t>Bestia dell’Apocalisse</a:t>
            </a:r>
          </a:p>
          <a:p>
            <a:pPr>
              <a:defRPr/>
            </a:pPr>
            <a:r>
              <a:rPr lang="it-IT" sz="42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Simbolo negativo: indica il male.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/>
      <p:bldP spid="14343" grpId="0" animBg="1"/>
      <p:bldP spid="143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>
            <a:extLst>
              <a:ext uri="{FF2B5EF4-FFF2-40B4-BE49-F238E27FC236}">
                <a16:creationId xmlns:a16="http://schemas.microsoft.com/office/drawing/2014/main" id="{375BF5C1-3833-4B58-B3AC-310660547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60350"/>
            <a:ext cx="6194425" cy="863600"/>
          </a:xfrm>
          <a:prstGeom prst="rect">
            <a:avLst/>
          </a:prstGeom>
          <a:solidFill>
            <a:srgbClr val="CC99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SIMBOLISMO CROMATICO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235118F5-885F-416D-AA4D-A2B70DD13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84313"/>
            <a:ext cx="1800225" cy="863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Bianco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34092970-C817-4596-A33C-7586A228D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81300"/>
            <a:ext cx="1800225" cy="8636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Rosso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05A3E434-3634-44A6-A4A2-5A15231BC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149725"/>
            <a:ext cx="1800225" cy="8636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000" b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isney Print" pitchFamily="2" charset="0"/>
              </a:rPr>
              <a:t>Nero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693A2E18-4A42-41C9-9D18-3F55D5E8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16563"/>
            <a:ext cx="1728788" cy="863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Verde</a:t>
            </a:r>
          </a:p>
        </p:txBody>
      </p:sp>
      <p:pic>
        <p:nvPicPr>
          <p:cNvPr id="15369" name="Picture 9" descr="freccia">
            <a:extLst>
              <a:ext uri="{FF2B5EF4-FFF2-40B4-BE49-F238E27FC236}">
                <a16:creationId xmlns:a16="http://schemas.microsoft.com/office/drawing/2014/main" id="{9E408FD0-AF41-4E8C-AFD9-15BB72C1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557338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10">
            <a:extLst>
              <a:ext uri="{FF2B5EF4-FFF2-40B4-BE49-F238E27FC236}">
                <a16:creationId xmlns:a16="http://schemas.microsoft.com/office/drawing/2014/main" id="{72098940-0378-4256-825F-D453340F5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557338"/>
            <a:ext cx="5989638" cy="6810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Indica la nuova vita, Gesù Cristo</a:t>
            </a:r>
          </a:p>
        </p:txBody>
      </p:sp>
      <p:pic>
        <p:nvPicPr>
          <p:cNvPr id="15371" name="Picture 11" descr="freccia">
            <a:extLst>
              <a:ext uri="{FF2B5EF4-FFF2-40B4-BE49-F238E27FC236}">
                <a16:creationId xmlns:a16="http://schemas.microsoft.com/office/drawing/2014/main" id="{BA78CF41-FE66-441F-BBB3-096190FFF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2417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 Box 12">
            <a:extLst>
              <a:ext uri="{FF2B5EF4-FFF2-40B4-BE49-F238E27FC236}">
                <a16:creationId xmlns:a16="http://schemas.microsoft.com/office/drawing/2014/main" id="{1A61E04E-ECCB-495E-A7DF-DB8C388B0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852738"/>
            <a:ext cx="5989638" cy="68103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È il colore della guerra</a:t>
            </a:r>
          </a:p>
        </p:txBody>
      </p:sp>
      <p:pic>
        <p:nvPicPr>
          <p:cNvPr id="15373" name="Picture 13" descr="freccia">
            <a:extLst>
              <a:ext uri="{FF2B5EF4-FFF2-40B4-BE49-F238E27FC236}">
                <a16:creationId xmlns:a16="http://schemas.microsoft.com/office/drawing/2014/main" id="{73A25FF4-F68A-48F5-8D72-B88560AF2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221163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 Box 14">
            <a:extLst>
              <a:ext uri="{FF2B5EF4-FFF2-40B4-BE49-F238E27FC236}">
                <a16:creationId xmlns:a16="http://schemas.microsoft.com/office/drawing/2014/main" id="{2A37CDF7-4972-4A88-8535-52E39C83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4187825"/>
            <a:ext cx="5989637" cy="6810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isney Print" pitchFamily="2" charset="0"/>
              </a:rPr>
              <a:t>Sta a indicare l’ingiustizia</a:t>
            </a:r>
          </a:p>
        </p:txBody>
      </p:sp>
      <p:pic>
        <p:nvPicPr>
          <p:cNvPr id="15375" name="Picture 15" descr="freccia">
            <a:extLst>
              <a:ext uri="{FF2B5EF4-FFF2-40B4-BE49-F238E27FC236}">
                <a16:creationId xmlns:a16="http://schemas.microsoft.com/office/drawing/2014/main" id="{9E10BA43-FBD7-49BB-818F-7E4F9376C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570538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 Box 16">
            <a:extLst>
              <a:ext uri="{FF2B5EF4-FFF2-40B4-BE49-F238E27FC236}">
                <a16:creationId xmlns:a16="http://schemas.microsoft.com/office/drawing/2014/main" id="{44DCF38C-6900-4B7F-A5F2-DBDA1926C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5556250"/>
            <a:ext cx="5989637" cy="681038"/>
          </a:xfrm>
          <a:prstGeom prst="rect">
            <a:avLst/>
          </a:prstGeom>
          <a:solidFill>
            <a:srgbClr val="009900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La morte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  <p:bldP spid="15368" grpId="0" animBg="1"/>
      <p:bldP spid="15370" grpId="0" animBg="1"/>
      <p:bldP spid="15372" grpId="0" animBg="1"/>
      <p:bldP spid="15374" grpId="0" animBg="1"/>
      <p:bldP spid="153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>
            <a:extLst>
              <a:ext uri="{FF2B5EF4-FFF2-40B4-BE49-F238E27FC236}">
                <a16:creationId xmlns:a16="http://schemas.microsoft.com/office/drawing/2014/main" id="{DB6E8FE1-9B18-4600-BAB1-88CA3ECC6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260350"/>
            <a:ext cx="5864225" cy="863600"/>
          </a:xfrm>
          <a:prstGeom prst="rect">
            <a:avLst/>
          </a:prstGeom>
          <a:solidFill>
            <a:srgbClr val="CC99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000" b="1" u="sng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SIMBOLISMO GEOFISICO</a:t>
            </a:r>
          </a:p>
        </p:txBody>
      </p:sp>
      <p:grpSp>
        <p:nvGrpSpPr>
          <p:cNvPr id="16401" name="Group 17">
            <a:extLst>
              <a:ext uri="{FF2B5EF4-FFF2-40B4-BE49-F238E27FC236}">
                <a16:creationId xmlns:a16="http://schemas.microsoft.com/office/drawing/2014/main" id="{C679E825-002C-4717-9B16-C36BF769EB60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700213"/>
            <a:ext cx="5616575" cy="2214562"/>
            <a:chOff x="68" y="1264"/>
            <a:chExt cx="3538" cy="1395"/>
          </a:xfrm>
        </p:grpSpPr>
        <p:pic>
          <p:nvPicPr>
            <p:cNvPr id="15376" name="Picture 4" descr="cielo">
              <a:extLst>
                <a:ext uri="{FF2B5EF4-FFF2-40B4-BE49-F238E27FC236}">
                  <a16:creationId xmlns:a16="http://schemas.microsoft.com/office/drawing/2014/main" id="{79C8DC8E-C8D1-4D72-92E7-BC11F12D6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1611"/>
              <a:ext cx="86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Text Box 9">
              <a:extLst>
                <a:ext uri="{FF2B5EF4-FFF2-40B4-BE49-F238E27FC236}">
                  <a16:creationId xmlns:a16="http://schemas.microsoft.com/office/drawing/2014/main" id="{F299F19B-43B0-4178-996A-26882AB46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9" y="1264"/>
              <a:ext cx="64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isney Print" pitchFamily="2" charset="0"/>
                </a:rPr>
                <a:t>Cielo</a:t>
              </a:r>
            </a:p>
          </p:txBody>
        </p:sp>
        <p:sp>
          <p:nvSpPr>
            <p:cNvPr id="16394" name="Text Box 10">
              <a:extLst>
                <a:ext uri="{FF2B5EF4-FFF2-40B4-BE49-F238E27FC236}">
                  <a16:creationId xmlns:a16="http://schemas.microsoft.com/office/drawing/2014/main" id="{3216A754-E274-4315-A48E-CBB17E716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" y="2217"/>
              <a:ext cx="353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isney Print" pitchFamily="2" charset="0"/>
                </a:rPr>
                <a:t>Zona della trascendenza divina</a:t>
              </a:r>
            </a:p>
          </p:txBody>
        </p:sp>
      </p:grpSp>
      <p:grpSp>
        <p:nvGrpSpPr>
          <p:cNvPr id="16403" name="Group 19">
            <a:extLst>
              <a:ext uri="{FF2B5EF4-FFF2-40B4-BE49-F238E27FC236}">
                <a16:creationId xmlns:a16="http://schemas.microsoft.com/office/drawing/2014/main" id="{D9038E05-5D59-4F54-8989-1D6858080A36}"/>
              </a:ext>
            </a:extLst>
          </p:cNvPr>
          <p:cNvGrpSpPr>
            <a:grpSpLocks/>
          </p:cNvGrpSpPr>
          <p:nvPr/>
        </p:nvGrpSpPr>
        <p:grpSpPr bwMode="auto">
          <a:xfrm>
            <a:off x="4656138" y="1216025"/>
            <a:ext cx="4286250" cy="2141538"/>
            <a:chOff x="2933" y="766"/>
            <a:chExt cx="2700" cy="1349"/>
          </a:xfrm>
        </p:grpSpPr>
        <p:sp>
          <p:nvSpPr>
            <p:cNvPr id="16395" name="Text Box 11">
              <a:extLst>
                <a:ext uri="{FF2B5EF4-FFF2-40B4-BE49-F238E27FC236}">
                  <a16:creationId xmlns:a16="http://schemas.microsoft.com/office/drawing/2014/main" id="{9BBFAAE7-1F56-4336-85DB-1CDD5E732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8" y="766"/>
              <a:ext cx="6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4000" b="1">
                  <a:solidFill>
                    <a:srgbClr val="CC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isney Print" pitchFamily="2" charset="0"/>
                </a:rPr>
                <a:t>Terra</a:t>
              </a:r>
            </a:p>
          </p:txBody>
        </p:sp>
        <p:pic>
          <p:nvPicPr>
            <p:cNvPr id="15374" name="Picture 7" descr="terra">
              <a:extLst>
                <a:ext uri="{FF2B5EF4-FFF2-40B4-BE49-F238E27FC236}">
                  <a16:creationId xmlns:a16="http://schemas.microsoft.com/office/drawing/2014/main" id="{1EE50707-A861-4CA1-A478-A95E752D5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" y="1113"/>
              <a:ext cx="590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6" name="Text Box 12">
              <a:extLst>
                <a:ext uri="{FF2B5EF4-FFF2-40B4-BE49-F238E27FC236}">
                  <a16:creationId xmlns:a16="http://schemas.microsoft.com/office/drawing/2014/main" id="{F100F5DC-A11E-4CAA-814B-8CAADED57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3" y="1673"/>
              <a:ext cx="270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4000" b="1">
                  <a:solidFill>
                    <a:srgbClr val="CC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isney Print" pitchFamily="2" charset="0"/>
                </a:rPr>
                <a:t>Zona propria dell’uomo</a:t>
              </a:r>
            </a:p>
          </p:txBody>
        </p:sp>
      </p:grpSp>
      <p:grpSp>
        <p:nvGrpSpPr>
          <p:cNvPr id="16404" name="Group 20">
            <a:extLst>
              <a:ext uri="{FF2B5EF4-FFF2-40B4-BE49-F238E27FC236}">
                <a16:creationId xmlns:a16="http://schemas.microsoft.com/office/drawing/2014/main" id="{FE96C511-A958-4FB8-9697-629754B49F2C}"/>
              </a:ext>
            </a:extLst>
          </p:cNvPr>
          <p:cNvGrpSpPr>
            <a:grpSpLocks/>
          </p:cNvGrpSpPr>
          <p:nvPr/>
        </p:nvGrpSpPr>
        <p:grpSpPr bwMode="auto">
          <a:xfrm>
            <a:off x="300038" y="4270375"/>
            <a:ext cx="6143625" cy="2254250"/>
            <a:chOff x="-122" y="2725"/>
            <a:chExt cx="3870" cy="1420"/>
          </a:xfrm>
        </p:grpSpPr>
        <p:pic>
          <p:nvPicPr>
            <p:cNvPr id="15370" name="Picture 6" descr="montagna">
              <a:extLst>
                <a:ext uri="{FF2B5EF4-FFF2-40B4-BE49-F238E27FC236}">
                  <a16:creationId xmlns:a16="http://schemas.microsoft.com/office/drawing/2014/main" id="{7F49B31B-94C5-44FA-B90A-8317C6C13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3067"/>
              <a:ext cx="953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7" name="Text Box 13">
              <a:extLst>
                <a:ext uri="{FF2B5EF4-FFF2-40B4-BE49-F238E27FC236}">
                  <a16:creationId xmlns:a16="http://schemas.microsoft.com/office/drawing/2014/main" id="{A6721CC4-37A5-4C9F-99A1-7FA5B706A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" y="2725"/>
              <a:ext cx="122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4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isney Print" pitchFamily="2" charset="0"/>
                </a:rPr>
                <a:t>Montagna</a:t>
              </a:r>
            </a:p>
          </p:txBody>
        </p:sp>
        <p:sp>
          <p:nvSpPr>
            <p:cNvPr id="16399" name="Text Box 15">
              <a:extLst>
                <a:ext uri="{FF2B5EF4-FFF2-40B4-BE49-F238E27FC236}">
                  <a16:creationId xmlns:a16="http://schemas.microsoft.com/office/drawing/2014/main" id="{502C8315-905E-4C90-8D29-2A0D6C4B3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2" y="3703"/>
              <a:ext cx="387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4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isney Print" pitchFamily="2" charset="0"/>
                </a:rPr>
                <a:t>Luogo dove si realizza la salvezza</a:t>
              </a:r>
            </a:p>
          </p:txBody>
        </p:sp>
      </p:grpSp>
      <p:grpSp>
        <p:nvGrpSpPr>
          <p:cNvPr id="16405" name="Group 21">
            <a:extLst>
              <a:ext uri="{FF2B5EF4-FFF2-40B4-BE49-F238E27FC236}">
                <a16:creationId xmlns:a16="http://schemas.microsoft.com/office/drawing/2014/main" id="{B74E6ED3-F7FD-4F31-BEEE-651D2214237D}"/>
              </a:ext>
            </a:extLst>
          </p:cNvPr>
          <p:cNvGrpSpPr>
            <a:grpSpLocks/>
          </p:cNvGrpSpPr>
          <p:nvPr/>
        </p:nvGrpSpPr>
        <p:grpSpPr bwMode="auto">
          <a:xfrm>
            <a:off x="6259513" y="3500438"/>
            <a:ext cx="2705100" cy="2568575"/>
            <a:chOff x="3753" y="2312"/>
            <a:chExt cx="1704" cy="1618"/>
          </a:xfrm>
        </p:grpSpPr>
        <p:pic>
          <p:nvPicPr>
            <p:cNvPr id="15367" name="Picture 5" descr="vendemmia">
              <a:extLst>
                <a:ext uri="{FF2B5EF4-FFF2-40B4-BE49-F238E27FC236}">
                  <a16:creationId xmlns:a16="http://schemas.microsoft.com/office/drawing/2014/main" id="{242054DE-BC7B-42C6-9943-1C55A9C1B4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" y="2700"/>
              <a:ext cx="104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Text Box 14">
              <a:extLst>
                <a:ext uri="{FF2B5EF4-FFF2-40B4-BE49-F238E27FC236}">
                  <a16:creationId xmlns:a16="http://schemas.microsoft.com/office/drawing/2014/main" id="{15E0EDF2-6696-4AD6-8B1D-A66DCABA2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9" y="2312"/>
              <a:ext cx="139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isney Print" pitchFamily="2" charset="0"/>
                </a:rPr>
                <a:t>Vendemmia</a:t>
              </a:r>
            </a:p>
          </p:txBody>
        </p:sp>
        <p:sp>
          <p:nvSpPr>
            <p:cNvPr id="16400" name="Text Box 16">
              <a:extLst>
                <a:ext uri="{FF2B5EF4-FFF2-40B4-BE49-F238E27FC236}">
                  <a16:creationId xmlns:a16="http://schemas.microsoft.com/office/drawing/2014/main" id="{7185F631-BB16-49F2-BCDF-ABFD022A2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3" y="3488"/>
              <a:ext cx="17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isney Print" pitchFamily="2" charset="0"/>
                </a:rPr>
                <a:t>Giudizio finale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lavagna">
            <a:extLst>
              <a:ext uri="{FF2B5EF4-FFF2-40B4-BE49-F238E27FC236}">
                <a16:creationId xmlns:a16="http://schemas.microsoft.com/office/drawing/2014/main" id="{56D68895-2C0C-41DE-B84D-BE17EADC9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408781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 descr="AN1249">
            <a:extLst>
              <a:ext uri="{FF2B5EF4-FFF2-40B4-BE49-F238E27FC236}">
                <a16:creationId xmlns:a16="http://schemas.microsoft.com/office/drawing/2014/main" id="{ED1DDC3D-98AF-44E8-B12A-E9F678F96D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23050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3" descr="beta130">
            <a:extLst>
              <a:ext uri="{FF2B5EF4-FFF2-40B4-BE49-F238E27FC236}">
                <a16:creationId xmlns:a16="http://schemas.microsoft.com/office/drawing/2014/main" id="{389A3B7D-A9C6-496E-B52F-032EF9348C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93382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57">
            <a:extLst>
              <a:ext uri="{FF2B5EF4-FFF2-40B4-BE49-F238E27FC236}">
                <a16:creationId xmlns:a16="http://schemas.microsoft.com/office/drawing/2014/main" id="{9C4FF1E8-4E50-42C7-AAA2-0040FF56F778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1700213"/>
            <a:ext cx="2233613" cy="2376487"/>
            <a:chOff x="1632" y="1177"/>
            <a:chExt cx="1792" cy="1502"/>
          </a:xfrm>
        </p:grpSpPr>
        <p:pic>
          <p:nvPicPr>
            <p:cNvPr id="16408" name="Picture 58" descr="galerie9002">
              <a:extLst>
                <a:ext uri="{FF2B5EF4-FFF2-40B4-BE49-F238E27FC236}">
                  <a16:creationId xmlns:a16="http://schemas.microsoft.com/office/drawing/2014/main" id="{349FAC47-7281-465C-9072-5B4AF836935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" y="1177"/>
              <a:ext cx="697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9" name="Picture 59" descr="galerie9003">
              <a:extLst>
                <a:ext uri="{FF2B5EF4-FFF2-40B4-BE49-F238E27FC236}">
                  <a16:creationId xmlns:a16="http://schemas.microsoft.com/office/drawing/2014/main" id="{434F768D-F543-480B-BC5C-52F24361B9A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503">
              <a:off x="1632" y="1268"/>
              <a:ext cx="40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0" name="Picture 60" descr="galerie9004">
              <a:extLst>
                <a:ext uri="{FF2B5EF4-FFF2-40B4-BE49-F238E27FC236}">
                  <a16:creationId xmlns:a16="http://schemas.microsoft.com/office/drawing/2014/main" id="{1BF04F57-A3FD-4AA4-ABDE-6CD53CAA53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219447">
              <a:off x="2902" y="1177"/>
              <a:ext cx="40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1" name="Picture 61" descr="galerie9005">
              <a:extLst>
                <a:ext uri="{FF2B5EF4-FFF2-40B4-BE49-F238E27FC236}">
                  <a16:creationId xmlns:a16="http://schemas.microsoft.com/office/drawing/2014/main" id="{D82D7551-A21B-46B1-9410-AB59CC7FEA5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3488">
              <a:off x="1678" y="1903"/>
              <a:ext cx="40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2" name="Picture 62" descr="galerie9008">
              <a:extLst>
                <a:ext uri="{FF2B5EF4-FFF2-40B4-BE49-F238E27FC236}">
                  <a16:creationId xmlns:a16="http://schemas.microsoft.com/office/drawing/2014/main" id="{8BB47759-23B5-4344-840D-1BBF9EC8C6E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" y="2175"/>
              <a:ext cx="40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13" name="Group 63">
              <a:extLst>
                <a:ext uri="{FF2B5EF4-FFF2-40B4-BE49-F238E27FC236}">
                  <a16:creationId xmlns:a16="http://schemas.microsoft.com/office/drawing/2014/main" id="{EB0F06F3-BC7E-455E-AA63-3777E8BF1235}"/>
                </a:ext>
              </a:extLst>
            </p:cNvPr>
            <p:cNvGrpSpPr>
              <a:grpSpLocks/>
            </p:cNvGrpSpPr>
            <p:nvPr/>
          </p:nvGrpSpPr>
          <p:grpSpPr bwMode="auto">
            <a:xfrm rot="-2599711">
              <a:off x="2721" y="1812"/>
              <a:ext cx="703" cy="504"/>
              <a:chOff x="2676" y="1908"/>
              <a:chExt cx="703" cy="504"/>
            </a:xfrm>
          </p:grpSpPr>
          <p:pic>
            <p:nvPicPr>
              <p:cNvPr id="16414" name="Picture 64" descr="galerie9002">
                <a:extLst>
                  <a:ext uri="{FF2B5EF4-FFF2-40B4-BE49-F238E27FC236}">
                    <a16:creationId xmlns:a16="http://schemas.microsoft.com/office/drawing/2014/main" id="{9EBA2CBC-D7CC-4B7A-90B3-013E33C7F1A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6" y="1908"/>
                <a:ext cx="408" cy="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5" name="Picture 65" descr="galerie9001">
                <a:extLst>
                  <a:ext uri="{FF2B5EF4-FFF2-40B4-BE49-F238E27FC236}">
                    <a16:creationId xmlns:a16="http://schemas.microsoft.com/office/drawing/2014/main" id="{4495B409-9F78-4877-B157-822A49FAB4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" y="1908"/>
                <a:ext cx="408" cy="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22" name="Group 74">
            <a:extLst>
              <a:ext uri="{FF2B5EF4-FFF2-40B4-BE49-F238E27FC236}">
                <a16:creationId xmlns:a16="http://schemas.microsoft.com/office/drawing/2014/main" id="{A9415B46-AE01-4D60-AE73-991FB508CD2E}"/>
              </a:ext>
            </a:extLst>
          </p:cNvPr>
          <p:cNvGrpSpPr>
            <a:grpSpLocks/>
          </p:cNvGrpSpPr>
          <p:nvPr/>
        </p:nvGrpSpPr>
        <p:grpSpPr bwMode="auto">
          <a:xfrm>
            <a:off x="157163" y="188913"/>
            <a:ext cx="8756650" cy="877887"/>
            <a:chOff x="86" y="119"/>
            <a:chExt cx="5516" cy="553"/>
          </a:xfrm>
        </p:grpSpPr>
        <p:grpSp>
          <p:nvGrpSpPr>
            <p:cNvPr id="16393" name="Group 54">
              <a:extLst>
                <a:ext uri="{FF2B5EF4-FFF2-40B4-BE49-F238E27FC236}">
                  <a16:creationId xmlns:a16="http://schemas.microsoft.com/office/drawing/2014/main" id="{A2C47755-9B2D-46CE-B346-78868E637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" y="128"/>
              <a:ext cx="2358" cy="544"/>
              <a:chOff x="3107" y="1616"/>
              <a:chExt cx="2358" cy="544"/>
            </a:xfrm>
          </p:grpSpPr>
          <p:pic>
            <p:nvPicPr>
              <p:cNvPr id="16402" name="Picture 46" descr="N">
                <a:extLst>
                  <a:ext uri="{FF2B5EF4-FFF2-40B4-BE49-F238E27FC236}">
                    <a16:creationId xmlns:a16="http://schemas.microsoft.com/office/drawing/2014/main" id="{3EB80437-9800-43E8-8839-B69B370213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7" y="1616"/>
                <a:ext cx="372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3" name="Picture 47" descr="U">
                <a:extLst>
                  <a:ext uri="{FF2B5EF4-FFF2-40B4-BE49-F238E27FC236}">
                    <a16:creationId xmlns:a16="http://schemas.microsoft.com/office/drawing/2014/main" id="{6D155850-A8FA-4AFA-9FCD-703D8B6F5C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8" y="1616"/>
                <a:ext cx="39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4" name="Picture 48" descr="M">
                <a:extLst>
                  <a:ext uri="{FF2B5EF4-FFF2-40B4-BE49-F238E27FC236}">
                    <a16:creationId xmlns:a16="http://schemas.microsoft.com/office/drawing/2014/main" id="{7F0E97DF-2001-41FB-BCF9-025B46DA6F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4" y="1616"/>
                <a:ext cx="52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5" name="Picture 49" descr="E">
                <a:extLst>
                  <a:ext uri="{FF2B5EF4-FFF2-40B4-BE49-F238E27FC236}">
                    <a16:creationId xmlns:a16="http://schemas.microsoft.com/office/drawing/2014/main" id="{4086B841-7C8D-4E81-A203-71F0583FDD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" y="1616"/>
                <a:ext cx="396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6" name="Picture 50" descr="R">
                <a:extLst>
                  <a:ext uri="{FF2B5EF4-FFF2-40B4-BE49-F238E27FC236}">
                    <a16:creationId xmlns:a16="http://schemas.microsoft.com/office/drawing/2014/main" id="{9E633004-0E72-4DF9-8C19-653D16C9B5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6" y="1616"/>
                <a:ext cx="46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7" name="Picture 51" descr="I">
                <a:extLst>
                  <a:ext uri="{FF2B5EF4-FFF2-40B4-BE49-F238E27FC236}">
                    <a16:creationId xmlns:a16="http://schemas.microsoft.com/office/drawing/2014/main" id="{3224BC0F-5AEB-45B7-A2AF-ACDEF9B6F2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5" y="1620"/>
                <a:ext cx="15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94" name="Picture 66" descr="P">
              <a:extLst>
                <a:ext uri="{FF2B5EF4-FFF2-40B4-BE49-F238E27FC236}">
                  <a16:creationId xmlns:a16="http://schemas.microsoft.com/office/drawing/2014/main" id="{79D40302-6D38-4023-AA00-5125082029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" y="119"/>
              <a:ext cx="45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67" descr="A">
              <a:extLst>
                <a:ext uri="{FF2B5EF4-FFF2-40B4-BE49-F238E27FC236}">
                  <a16:creationId xmlns:a16="http://schemas.microsoft.com/office/drawing/2014/main" id="{E7B562ED-87A8-4573-A823-57C0531AB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" y="128"/>
              <a:ext cx="426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68" descr="R">
              <a:extLst>
                <a:ext uri="{FF2B5EF4-FFF2-40B4-BE49-F238E27FC236}">
                  <a16:creationId xmlns:a16="http://schemas.microsoft.com/office/drawing/2014/main" id="{E3819CDF-7ED4-46C7-A84C-8521BD89F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" y="128"/>
              <a:ext cx="46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69" descr="L">
              <a:extLst>
                <a:ext uri="{FF2B5EF4-FFF2-40B4-BE49-F238E27FC236}">
                  <a16:creationId xmlns:a16="http://schemas.microsoft.com/office/drawing/2014/main" id="{D580F15A-E15E-448C-817A-0E68134A8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" y="124"/>
              <a:ext cx="39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70" descr="A">
              <a:extLst>
                <a:ext uri="{FF2B5EF4-FFF2-40B4-BE49-F238E27FC236}">
                  <a16:creationId xmlns:a16="http://schemas.microsoft.com/office/drawing/2014/main" id="{6E687F1A-7325-4868-BF2D-33C811A1D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19"/>
              <a:ext cx="426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71" descr="N">
              <a:extLst>
                <a:ext uri="{FF2B5EF4-FFF2-40B4-BE49-F238E27FC236}">
                  <a16:creationId xmlns:a16="http://schemas.microsoft.com/office/drawing/2014/main" id="{26327519-5513-4733-81CA-F53F171C9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" y="124"/>
              <a:ext cx="372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72" descr="T">
              <a:extLst>
                <a:ext uri="{FF2B5EF4-FFF2-40B4-BE49-F238E27FC236}">
                  <a16:creationId xmlns:a16="http://schemas.microsoft.com/office/drawing/2014/main" id="{EF8F8CB3-70F6-43E8-BD7C-61071AA30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5" y="124"/>
              <a:ext cx="336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73" descr="I">
              <a:extLst>
                <a:ext uri="{FF2B5EF4-FFF2-40B4-BE49-F238E27FC236}">
                  <a16:creationId xmlns:a16="http://schemas.microsoft.com/office/drawing/2014/main" id="{0F81B833-3FFF-43A5-B18C-C656231FF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2" y="124"/>
              <a:ext cx="15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23" name="WordArt 75">
            <a:extLst>
              <a:ext uri="{FF2B5EF4-FFF2-40B4-BE49-F238E27FC236}">
                <a16:creationId xmlns:a16="http://schemas.microsoft.com/office/drawing/2014/main" id="{DEA3DD1B-3582-433F-9DFC-0537EF8FAD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691356" y="3436144"/>
            <a:ext cx="4679950" cy="9223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it-IT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Disney Print" panose="00000400000000000000" pitchFamily="2" charset="0"/>
              </a:rPr>
              <a:t>SIMBOLOGIA</a:t>
            </a:r>
          </a:p>
        </p:txBody>
      </p:sp>
      <p:sp>
        <p:nvSpPr>
          <p:cNvPr id="2124" name="WordArt 76">
            <a:extLst>
              <a:ext uri="{FF2B5EF4-FFF2-40B4-BE49-F238E27FC236}">
                <a16:creationId xmlns:a16="http://schemas.microsoft.com/office/drawing/2014/main" id="{26F85F9E-3730-41D3-B5D9-2A761BBFF6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5430044" y="3436144"/>
            <a:ext cx="4679950" cy="9223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it-IT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Disney Print" panose="00000400000000000000" pitchFamily="2" charset="0"/>
              </a:rPr>
              <a:t>ARITMETICA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repeatCount="indefinite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Uno">
            <a:extLst>
              <a:ext uri="{FF2B5EF4-FFF2-40B4-BE49-F238E27FC236}">
                <a16:creationId xmlns:a16="http://schemas.microsoft.com/office/drawing/2014/main" id="{C5460474-E4E9-44DD-BF3F-99FF0BBC2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2400"/>
            <a:ext cx="13716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Freccia3">
            <a:extLst>
              <a:ext uri="{FF2B5EF4-FFF2-40B4-BE49-F238E27FC236}">
                <a16:creationId xmlns:a16="http://schemas.microsoft.com/office/drawing/2014/main" id="{4759380A-5AAE-4A02-ABF2-E19DF8167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692150"/>
            <a:ext cx="952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>
            <a:extLst>
              <a:ext uri="{FF2B5EF4-FFF2-40B4-BE49-F238E27FC236}">
                <a16:creationId xmlns:a16="http://schemas.microsoft.com/office/drawing/2014/main" id="{07B07E67-26F5-4834-A6E4-45A4DB8B1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25" y="261938"/>
            <a:ext cx="1706563" cy="11080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DIO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76DB5E64-ECF9-4D22-8755-43632827F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14525"/>
            <a:ext cx="8713788" cy="482758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«</a:t>
            </a:r>
            <a:r>
              <a:rPr lang="it-IT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Ascolta, Israele: il Signore è il nostro Dio, </a:t>
            </a:r>
          </a:p>
          <a:p>
            <a:pPr algn="ctr">
              <a:defRPr/>
            </a:pPr>
            <a:r>
              <a:rPr lang="it-IT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il Signore è UNO solo</a:t>
            </a:r>
            <a:r>
              <a:rPr lang="it-IT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»</a:t>
            </a:r>
            <a:r>
              <a:rPr lang="it-IT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 </a:t>
            </a:r>
            <a:r>
              <a:rPr lang="it-IT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(Dt 6,4)</a:t>
            </a:r>
          </a:p>
          <a:p>
            <a:pPr algn="ctr">
              <a:lnSpc>
                <a:spcPct val="50000"/>
              </a:lnSpc>
              <a:defRPr/>
            </a:pPr>
            <a:endParaRPr lang="it-IT" sz="2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  <a:p>
            <a:pPr algn="ctr">
              <a:defRPr/>
            </a:pPr>
            <a:r>
              <a:rPr lang="it-IT" sz="4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«</a:t>
            </a:r>
            <a:r>
              <a:rPr lang="it-IT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Io e il Padre siamo UNA cosa sola</a:t>
            </a:r>
            <a:r>
              <a:rPr lang="it-IT" sz="4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»</a:t>
            </a:r>
            <a:r>
              <a:rPr lang="it-IT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 </a:t>
            </a:r>
            <a:r>
              <a:rPr lang="it-IT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(Gv 10,30)</a:t>
            </a:r>
          </a:p>
          <a:p>
            <a:pPr algn="ctr">
              <a:lnSpc>
                <a:spcPct val="50000"/>
              </a:lnSpc>
              <a:defRPr/>
            </a:pPr>
            <a:endParaRPr lang="it-IT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it-IT" sz="4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«Io in loro e tu in me, perché </a:t>
            </a:r>
          </a:p>
          <a:p>
            <a:pPr algn="ctr">
              <a:defRPr/>
            </a:pPr>
            <a:r>
              <a:rPr lang="it-IT" sz="4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siano perfetti nell‘UNITÀ» </a:t>
            </a:r>
            <a:r>
              <a:rPr lang="it-IT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(Gv 17,23)</a:t>
            </a:r>
          </a:p>
          <a:p>
            <a:pPr algn="ctr">
              <a:lnSpc>
                <a:spcPct val="50000"/>
              </a:lnSpc>
              <a:defRPr/>
            </a:pPr>
            <a:endParaRPr lang="it-IT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it-IT" sz="4000" b="1" i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«Io sono l'Alfa e l'Omega, il Primo e l'Ultimo, </a:t>
            </a:r>
          </a:p>
          <a:p>
            <a:pPr algn="ctr">
              <a:defRPr/>
            </a:pPr>
            <a:r>
              <a:rPr lang="it-IT" sz="4000" b="1" i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il principio e la fine» </a:t>
            </a:r>
            <a:r>
              <a:rPr lang="it-IT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(Ap 22,13)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Freccia3">
            <a:extLst>
              <a:ext uri="{FF2B5EF4-FFF2-40B4-BE49-F238E27FC236}">
                <a16:creationId xmlns:a16="http://schemas.microsoft.com/office/drawing/2014/main" id="{17219748-EDE4-4775-8AC8-31C4BE1762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692150"/>
            <a:ext cx="952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2D64021D-D029-4E88-BEBA-FFFCFFB2D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25" y="261938"/>
            <a:ext cx="2282825" cy="11080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UOMO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DF5701C3-77A2-4899-91E6-95510492C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628775"/>
            <a:ext cx="8713787" cy="8334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La vita terrena si compone di dualismi</a:t>
            </a:r>
            <a:endParaRPr lang="it-IT" sz="48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pic>
        <p:nvPicPr>
          <p:cNvPr id="18438" name="Picture 6" descr="Due">
            <a:extLst>
              <a:ext uri="{FF2B5EF4-FFF2-40B4-BE49-F238E27FC236}">
                <a16:creationId xmlns:a16="http://schemas.microsoft.com/office/drawing/2014/main" id="{0E381FCA-9B6A-4067-8680-FBAD87F6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13716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>
            <a:extLst>
              <a:ext uri="{FF2B5EF4-FFF2-40B4-BE49-F238E27FC236}">
                <a16:creationId xmlns:a16="http://schemas.microsoft.com/office/drawing/2014/main" id="{34FED51D-CF9E-4C90-A922-7BA5EF91B797}"/>
              </a:ext>
            </a:extLst>
          </p:cNvPr>
          <p:cNvSpPr txBox="1">
            <a:spLocks noChangeArrowheads="1"/>
          </p:cNvSpPr>
          <p:nvPr/>
        </p:nvSpPr>
        <p:spPr bwMode="auto">
          <a:xfrm rot="-2838172">
            <a:off x="307181" y="2723357"/>
            <a:ext cx="3457575" cy="8334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Dio - Uomo</a:t>
            </a:r>
            <a:endParaRPr lang="it-IT" sz="48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A68C891C-9839-48FA-842E-A1D028C09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781300"/>
            <a:ext cx="3457575" cy="8334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Cielo - Terra</a:t>
            </a:r>
            <a:endParaRPr lang="it-IT" sz="48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365D9099-E547-4E92-9B8A-4CB72EC0B7C2}"/>
              </a:ext>
            </a:extLst>
          </p:cNvPr>
          <p:cNvSpPr txBox="1">
            <a:spLocks noChangeArrowheads="1"/>
          </p:cNvSpPr>
          <p:nvPr/>
        </p:nvSpPr>
        <p:spPr bwMode="auto">
          <a:xfrm rot="-19522289">
            <a:off x="5435600" y="2379663"/>
            <a:ext cx="3457575" cy="83343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Bene - Male</a:t>
            </a:r>
            <a:endParaRPr lang="it-IT" sz="48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F585BE5D-1620-4B58-B9E8-9F9E9F8EA225}"/>
              </a:ext>
            </a:extLst>
          </p:cNvPr>
          <p:cNvSpPr txBox="1">
            <a:spLocks noChangeArrowheads="1"/>
          </p:cNvSpPr>
          <p:nvPr/>
        </p:nvSpPr>
        <p:spPr bwMode="auto">
          <a:xfrm rot="-21041484">
            <a:off x="1979613" y="3716338"/>
            <a:ext cx="3457575" cy="83343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Giorno - Notte</a:t>
            </a:r>
            <a:endParaRPr lang="it-IT" sz="48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DC130273-D1DF-4231-B6F9-4D7C0B842AC0}"/>
              </a:ext>
            </a:extLst>
          </p:cNvPr>
          <p:cNvSpPr txBox="1">
            <a:spLocks noChangeArrowheads="1"/>
          </p:cNvSpPr>
          <p:nvPr/>
        </p:nvSpPr>
        <p:spPr bwMode="auto">
          <a:xfrm rot="-21726738">
            <a:off x="381000" y="4540250"/>
            <a:ext cx="3457575" cy="8334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Anima - Corpo</a:t>
            </a:r>
            <a:endParaRPr lang="it-IT" sz="48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405F1CF2-40DE-41EE-9CF0-932ABD938840}"/>
              </a:ext>
            </a:extLst>
          </p:cNvPr>
          <p:cNvSpPr txBox="1">
            <a:spLocks noChangeArrowheads="1"/>
          </p:cNvSpPr>
          <p:nvPr/>
        </p:nvSpPr>
        <p:spPr bwMode="auto">
          <a:xfrm rot="-2226161">
            <a:off x="5219700" y="4705350"/>
            <a:ext cx="3960813" cy="8334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Destra - Sinistra</a:t>
            </a:r>
            <a:endParaRPr lang="it-IT" sz="48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BCB36D9F-7E15-4EF7-A3D2-221BE865C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950"/>
            <a:ext cx="5040313" cy="8334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Maschio - Femmina</a:t>
            </a:r>
            <a:endParaRPr lang="it-IT" sz="48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CE8DD5F7-23F0-46B0-A116-1022660AA0C1}"/>
              </a:ext>
            </a:extLst>
          </p:cNvPr>
          <p:cNvSpPr txBox="1">
            <a:spLocks noChangeArrowheads="1"/>
          </p:cNvSpPr>
          <p:nvPr/>
        </p:nvSpPr>
        <p:spPr bwMode="auto">
          <a:xfrm rot="-2838172">
            <a:off x="4196556" y="4379119"/>
            <a:ext cx="3457575" cy="8334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Luce - Tenebre</a:t>
            </a:r>
            <a:endParaRPr lang="it-IT" sz="48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7" grpId="1" animBg="1"/>
      <p:bldP spid="18439" grpId="0" animBg="1"/>
      <p:bldP spid="18441" grpId="0" animBg="1"/>
      <p:bldP spid="18442" grpId="0" animBg="1"/>
      <p:bldP spid="18443" grpId="0" animBg="1"/>
      <p:bldP spid="18445" grpId="0" animBg="1"/>
      <p:bldP spid="18446" grpId="0" animBg="1"/>
      <p:bldP spid="18447" grpId="0" animBg="1"/>
      <p:bldP spid="184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reccia3">
            <a:extLst>
              <a:ext uri="{FF2B5EF4-FFF2-40B4-BE49-F238E27FC236}">
                <a16:creationId xmlns:a16="http://schemas.microsoft.com/office/drawing/2014/main" id="{C9B2D97B-61EF-4649-B759-B69EA645AF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92150"/>
            <a:ext cx="952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F63B8D43-61A0-44E6-AAFD-253522777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63538"/>
            <a:ext cx="5903913" cy="83343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TRINITÀ – VITA DIVINA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3004F70D-5E58-4EBE-BBF0-0B6D85FED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78025"/>
            <a:ext cx="8713788" cy="1108075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Richiama l’ “</a:t>
            </a:r>
            <a:r>
              <a:rPr lang="it-IT" sz="6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1</a:t>
            </a:r>
            <a:r>
              <a:rPr lang="it-IT" sz="6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”</a:t>
            </a:r>
            <a:endParaRPr lang="it-IT" sz="66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pic>
        <p:nvPicPr>
          <p:cNvPr id="19470" name="Picture 14" descr="Tre">
            <a:extLst>
              <a:ext uri="{FF2B5EF4-FFF2-40B4-BE49-F238E27FC236}">
                <a16:creationId xmlns:a16="http://schemas.microsoft.com/office/drawing/2014/main" id="{14F3374B-B276-4620-8CAE-15A8DF0B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3716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Text Box 15">
            <a:extLst>
              <a:ext uri="{FF2B5EF4-FFF2-40B4-BE49-F238E27FC236}">
                <a16:creationId xmlns:a16="http://schemas.microsoft.com/office/drawing/2014/main" id="{F7510AE5-F10B-4843-830A-807AB6978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201988"/>
            <a:ext cx="8713788" cy="833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FFFF99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Padre – Figlio – Spirito Santo (Dio)</a:t>
            </a:r>
            <a:endParaRPr lang="it-IT" sz="48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19472" name="Text Box 16">
            <a:extLst>
              <a:ext uri="{FF2B5EF4-FFF2-40B4-BE49-F238E27FC236}">
                <a16:creationId xmlns:a16="http://schemas.microsoft.com/office/drawing/2014/main" id="{74E11F32-7098-4F30-8EA6-DCEC0F31F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994150"/>
            <a:ext cx="8713788" cy="8334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99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Passato – Presente - Futuro (Eternità)</a:t>
            </a:r>
          </a:p>
        </p:txBody>
      </p:sp>
      <p:sp>
        <p:nvSpPr>
          <p:cNvPr id="19473" name="Text Box 17">
            <a:extLst>
              <a:ext uri="{FF2B5EF4-FFF2-40B4-BE49-F238E27FC236}">
                <a16:creationId xmlns:a16="http://schemas.microsoft.com/office/drawing/2014/main" id="{DBE82888-1CB0-4CEF-A176-68977ABDB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86313"/>
            <a:ext cx="8713788" cy="833437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FFFF99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Inizio – Centro – Fine (Totalità)</a:t>
            </a:r>
          </a:p>
        </p:txBody>
      </p:sp>
      <p:sp>
        <p:nvSpPr>
          <p:cNvPr id="19475" name="Text Box 19">
            <a:extLst>
              <a:ext uri="{FF2B5EF4-FFF2-40B4-BE49-F238E27FC236}">
                <a16:creationId xmlns:a16="http://schemas.microsoft.com/office/drawing/2014/main" id="{9F95AC42-33C3-459D-AFFC-CA4C7BE60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89588"/>
            <a:ext cx="8713788" cy="803275"/>
          </a:xfrm>
          <a:prstGeom prst="rect">
            <a:avLst/>
          </a:prstGeom>
          <a:gradFill rotWithShape="1">
            <a:gsLst>
              <a:gs pos="0">
                <a:srgbClr val="800080"/>
              </a:gs>
              <a:gs pos="50000">
                <a:srgbClr val="FFFF99"/>
              </a:gs>
              <a:gs pos="100000">
                <a:srgbClr val="800080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600" b="1">
                <a:effectLst>
                  <a:outerShdw blurRad="38100" dist="38100" dir="2700000" algn="tl">
                    <a:srgbClr val="FFFFFF"/>
                  </a:outerShdw>
                </a:effectLst>
                <a:latin typeface="Disney Print" pitchFamily="2" charset="0"/>
              </a:rPr>
              <a:t>Fede – Speranza – Carità (Virtù teologali)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71" grpId="0" animBg="1"/>
      <p:bldP spid="19472" grpId="0" animBg="1"/>
      <p:bldP spid="19473" grpId="0" animBg="1"/>
      <p:bldP spid="194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eccia3">
            <a:extLst>
              <a:ext uri="{FF2B5EF4-FFF2-40B4-BE49-F238E27FC236}">
                <a16:creationId xmlns:a16="http://schemas.microsoft.com/office/drawing/2014/main" id="{9955286B-12AA-4B1D-A126-9F468DBCEB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92150"/>
            <a:ext cx="952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05C42276-C693-44D7-9DBF-753CEEC1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57200"/>
            <a:ext cx="5256213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MONDO – VITA TERRENA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16CCB959-F64D-46BB-96FF-23A7B4AE6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89138"/>
            <a:ext cx="8713788" cy="1108075"/>
          </a:xfrm>
          <a:prstGeom prst="rect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Ambiente in cui l’uomo vive</a:t>
            </a:r>
            <a:endParaRPr lang="it-IT" sz="66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3B8CD537-415B-4DF8-9FBC-FC818148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470275"/>
            <a:ext cx="8713788" cy="8334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0000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Aria – Terra – Acqua - Fuoco</a:t>
            </a:r>
            <a:endParaRPr lang="it-IT" sz="4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9B99DFE3-C375-4F67-96AE-F83093A15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51325"/>
            <a:ext cx="8713788" cy="833438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0000FF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Inverno – Autunno – Primavera - Estate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703A03A4-B16A-45AD-8673-085100F6B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43488"/>
            <a:ext cx="8713788" cy="833437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50000">
                <a:srgbClr val="FFFF00"/>
              </a:gs>
              <a:gs pos="100000">
                <a:srgbClr val="CC66FF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Nord – Sud – Est - Ovest</a:t>
            </a:r>
          </a:p>
        </p:txBody>
      </p:sp>
      <p:pic>
        <p:nvPicPr>
          <p:cNvPr id="20490" name="Picture 10" descr="Quattro">
            <a:extLst>
              <a:ext uri="{FF2B5EF4-FFF2-40B4-BE49-F238E27FC236}">
                <a16:creationId xmlns:a16="http://schemas.microsoft.com/office/drawing/2014/main" id="{AAADCA86-B6CE-4282-B395-3AE0264A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33191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6" grpId="0" animBg="1"/>
      <p:bldP spid="20487" grpId="0" animBg="1"/>
      <p:bldP spid="204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m Cro 039">
            <a:extLst>
              <a:ext uri="{FF2B5EF4-FFF2-40B4-BE49-F238E27FC236}">
                <a16:creationId xmlns:a16="http://schemas.microsoft.com/office/drawing/2014/main" id="{DB4B9621-D111-4CD6-91C5-EF69B0E78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635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B6F565D7-9E18-4F16-ADEA-B824A92E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2913"/>
            <a:ext cx="5576888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IL</a:t>
            </a:r>
          </a:p>
          <a:p>
            <a:pPr>
              <a:defRPr/>
            </a:pPr>
            <a:r>
              <a:rPr lang="it-IT" sz="9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SIGNIFICATO</a:t>
            </a:r>
          </a:p>
          <a:p>
            <a:pPr>
              <a:defRPr/>
            </a:pPr>
            <a:r>
              <a:rPr lang="it-IT" sz="9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DELLA</a:t>
            </a:r>
          </a:p>
          <a:p>
            <a:pPr>
              <a:defRPr/>
            </a:pPr>
            <a:r>
              <a:rPr lang="it-IT" sz="9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QUARESIMA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>
            <a:extLst>
              <a:ext uri="{FF2B5EF4-FFF2-40B4-BE49-F238E27FC236}">
                <a16:creationId xmlns:a16="http://schemas.microsoft.com/office/drawing/2014/main" id="{779B1719-8332-478C-A675-CC70603D1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8713788" cy="15335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Matteo – Marco – Luca – Giovanni</a:t>
            </a:r>
          </a:p>
          <a:p>
            <a:pPr algn="ctr">
              <a:defRPr/>
            </a:pPr>
            <a:r>
              <a:rPr lang="it-IT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(raccontano la </a:t>
            </a:r>
            <a:r>
              <a:rPr lang="it-IT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vita terrena</a:t>
            </a:r>
            <a:r>
              <a:rPr lang="it-IT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 di Gesù)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9ED366F2-6BDD-4FF6-B41C-45B289243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16113"/>
            <a:ext cx="8713788" cy="23558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Incarnazione – Passione – Risurrezione - Ascensione</a:t>
            </a:r>
          </a:p>
          <a:p>
            <a:pPr algn="ctr">
              <a:defRPr/>
            </a:pPr>
            <a:r>
              <a:rPr lang="it-IT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(fasi della </a:t>
            </a:r>
            <a:r>
              <a:rPr lang="it-IT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vita terrena</a:t>
            </a:r>
            <a:r>
              <a:rPr lang="it-IT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 di Gesù)</a:t>
            </a: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AF8B6959-32B6-49CB-ABAB-53027C06A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21163"/>
            <a:ext cx="8713788" cy="2355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Prudenza – Giustizia – </a:t>
            </a:r>
          </a:p>
          <a:p>
            <a:pPr algn="ctr">
              <a:defRPr/>
            </a:pPr>
            <a:r>
              <a:rPr lang="it-IT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Fortezza - Temperanza</a:t>
            </a:r>
          </a:p>
          <a:p>
            <a:pPr algn="ctr">
              <a:defRPr/>
            </a:pPr>
            <a:r>
              <a:rPr lang="it-IT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(virtù cardinali)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3" grpId="0" animBg="1"/>
      <p:bldP spid="215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reccia3">
            <a:extLst>
              <a:ext uri="{FF2B5EF4-FFF2-40B4-BE49-F238E27FC236}">
                <a16:creationId xmlns:a16="http://schemas.microsoft.com/office/drawing/2014/main" id="{83CAFF41-D0F4-4A7E-84BA-C191515C3C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952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D0E9E7B6-4BE0-4069-9821-69F0B1FB8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60350"/>
            <a:ext cx="5256212" cy="11080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PIENEZZA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A6AC0BAE-BAAC-42B6-97EE-96563ACAF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0213"/>
            <a:ext cx="8713788" cy="211455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50000">
                <a:srgbClr val="FF0000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Somma del 3 (vita divina)</a:t>
            </a:r>
          </a:p>
          <a:p>
            <a:pPr algn="ctr">
              <a:defRPr/>
            </a:pPr>
            <a:r>
              <a:rPr lang="it-IT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e del 4 (vita terrena)</a:t>
            </a:r>
            <a:endParaRPr lang="it-IT" sz="66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F77CC4A9-5880-4E52-B679-BA309B115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17938"/>
            <a:ext cx="8713788" cy="14414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33CC33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44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Disney Print" pitchFamily="2" charset="0"/>
              </a:rPr>
              <a:t>È il numero sacro per eccellenza, vista la frequenza con cui appare nella Bibbia </a:t>
            </a:r>
          </a:p>
        </p:txBody>
      </p:sp>
      <p:pic>
        <p:nvPicPr>
          <p:cNvPr id="22537" name="Picture 9" descr="Sette">
            <a:extLst>
              <a:ext uri="{FF2B5EF4-FFF2-40B4-BE49-F238E27FC236}">
                <a16:creationId xmlns:a16="http://schemas.microsoft.com/office/drawing/2014/main" id="{D28990A0-0D99-4AE2-AB60-9DAC47CC9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13716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11">
            <a:extLst>
              <a:ext uri="{FF2B5EF4-FFF2-40B4-BE49-F238E27FC236}">
                <a16:creationId xmlns:a16="http://schemas.microsoft.com/office/drawing/2014/main" id="{D0D9E59C-09AA-417F-85A1-FDBA54131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300663"/>
            <a:ext cx="6121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Dio crea il mondo in sette giorni.</a:t>
            </a:r>
          </a:p>
          <a:p>
            <a:pPr algn="just">
              <a:defRPr/>
            </a:pPr>
            <a:r>
              <a:rPr lang="it-IT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Il settimo giorno è giorno sacro.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5" grpId="0" animBg="1"/>
      <p:bldP spid="225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3703D3C0-E08F-45B4-AD17-A12105F6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3610" name="Group 58">
            <a:extLst>
              <a:ext uri="{FF2B5EF4-FFF2-40B4-BE49-F238E27FC236}">
                <a16:creationId xmlns:a16="http://schemas.microsoft.com/office/drawing/2014/main" id="{FB19A5CE-3F14-4C8B-8DCA-F90B2C160409}"/>
              </a:ext>
            </a:extLst>
          </p:cNvPr>
          <p:cNvGraphicFramePr>
            <a:graphicFrameLocks noGrp="1"/>
          </p:cNvGraphicFramePr>
          <p:nvPr/>
        </p:nvGraphicFramePr>
        <p:xfrm>
          <a:off x="741363" y="274638"/>
          <a:ext cx="7920037" cy="4724400"/>
        </p:xfrm>
        <a:graphic>
          <a:graphicData uri="http://schemas.openxmlformats.org/drawingml/2006/table">
            <a:tbl>
              <a:tblPr/>
              <a:tblGrid>
                <a:gridCol w="395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3200" b="1" i="0" u="sng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Pienezza della vita</a:t>
                      </a:r>
                      <a:endParaRPr kumimoji="0" lang="it-IT" sz="4400" b="1" i="0" u="sng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3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Pienezza della morte</a:t>
                      </a:r>
                      <a:endParaRPr kumimoji="0" lang="it-IT" sz="44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I 7 doni sello Spirito Santo</a:t>
                      </a:r>
                      <a:endParaRPr kumimoji="0" lang="it-IT" sz="4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I 7 vizi capitali</a:t>
                      </a:r>
                      <a:endParaRPr kumimoji="0" lang="it-IT" sz="4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Sapienza</a:t>
                      </a:r>
                      <a:endParaRPr kumimoji="0" lang="it-IT" sz="4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Superbia</a:t>
                      </a:r>
                      <a:endParaRPr kumimoji="0" lang="it-IT" sz="40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Intelletto</a:t>
                      </a:r>
                      <a:endParaRPr kumimoji="0" lang="it-IT" sz="4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Accidia</a:t>
                      </a:r>
                      <a:endParaRPr kumimoji="0" lang="it-IT" sz="40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Consiglio</a:t>
                      </a:r>
                      <a:endParaRPr kumimoji="0" lang="it-IT" sz="4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Ira</a:t>
                      </a:r>
                      <a:endParaRPr kumimoji="0" lang="it-IT" sz="40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Fortezza</a:t>
                      </a:r>
                      <a:endParaRPr kumimoji="0" lang="it-IT" sz="4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Invidia</a:t>
                      </a:r>
                      <a:endParaRPr kumimoji="0" lang="it-IT" sz="40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Scienza</a:t>
                      </a:r>
                      <a:endParaRPr kumimoji="0" lang="it-IT" sz="4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Avarizia</a:t>
                      </a:r>
                      <a:endParaRPr kumimoji="0" lang="it-IT" sz="40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Pietà</a:t>
                      </a:r>
                      <a:endParaRPr kumimoji="0" lang="it-IT" sz="4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Gola</a:t>
                      </a:r>
                      <a:endParaRPr kumimoji="0" lang="it-IT" sz="40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Timore di Dio</a:t>
                      </a:r>
                      <a:endParaRPr kumimoji="0" lang="it-IT" sz="4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Lussuria</a:t>
                      </a:r>
                      <a:endParaRPr kumimoji="0" lang="it-IT" sz="40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sney Print" pitchFamily="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600" name="Rectangle 48">
            <a:extLst>
              <a:ext uri="{FF2B5EF4-FFF2-40B4-BE49-F238E27FC236}">
                <a16:creationId xmlns:a16="http://schemas.microsoft.com/office/drawing/2014/main" id="{E03162D4-898F-47C3-A023-945D969CE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5157788"/>
            <a:ext cx="7885112" cy="13731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180975" algn="l"/>
              </a:tabLst>
              <a:defRPr/>
            </a:pPr>
            <a:r>
              <a:rPr lang="it-IT" sz="2800" b="1">
                <a:effectLst>
                  <a:outerShdw blurRad="38100" dist="38100" dir="2700000" algn="tl">
                    <a:srgbClr val="FFFFFF"/>
                  </a:outerShdw>
                </a:effectLst>
                <a:latin typeface="Disney Print" pitchFamily="2" charset="0"/>
                <a:cs typeface="Times New Roman" pitchFamily="18" charset="0"/>
              </a:rPr>
              <a:t>La somma delle virtù teologali (fede, speranza, carità </a:t>
            </a:r>
            <a:r>
              <a:rPr lang="it-IT" sz="2800" b="1">
                <a:effectLst>
                  <a:outerShdw blurRad="38100" dist="38100" dir="2700000" algn="tl">
                    <a:srgbClr val="FFFFFF"/>
                  </a:outerShdw>
                </a:effectLst>
                <a:latin typeface="Disney Print" pitchFamily="2" charset="0"/>
                <a:cs typeface="Times New Roman" pitchFamily="18" charset="0"/>
                <a:sym typeface="Wingdings 3" pitchFamily="18" charset="2"/>
              </a:rPr>
              <a:t></a:t>
            </a:r>
            <a:r>
              <a:rPr lang="it-IT" sz="2800" b="1">
                <a:effectLst>
                  <a:outerShdw blurRad="38100" dist="38100" dir="2700000" algn="tl">
                    <a:srgbClr val="FFFFFF"/>
                  </a:outerShdw>
                </a:effectLst>
                <a:latin typeface="Disney Print" pitchFamily="2" charset="0"/>
                <a:cs typeface="Times New Roman" pitchFamily="18" charset="0"/>
              </a:rPr>
              <a:t> divino) con quelle cardinali (prudenza, giustizia, fortezza, temperanza </a:t>
            </a:r>
            <a:r>
              <a:rPr lang="it-IT" sz="2800" b="1">
                <a:effectLst>
                  <a:outerShdw blurRad="38100" dist="38100" dir="2700000" algn="tl">
                    <a:srgbClr val="FFFFFF"/>
                  </a:outerShdw>
                </a:effectLst>
                <a:latin typeface="Disney Print" pitchFamily="2" charset="0"/>
                <a:cs typeface="Times New Roman" pitchFamily="18" charset="0"/>
                <a:sym typeface="Wingdings 3" pitchFamily="18" charset="2"/>
              </a:rPr>
              <a:t></a:t>
            </a:r>
            <a:r>
              <a:rPr lang="it-IT" sz="2800" b="1">
                <a:effectLst>
                  <a:outerShdw blurRad="38100" dist="38100" dir="2700000" algn="tl">
                    <a:srgbClr val="FFFFFF"/>
                  </a:outerShdw>
                </a:effectLst>
                <a:latin typeface="Disney Print" pitchFamily="2" charset="0"/>
                <a:cs typeface="Times New Roman" pitchFamily="18" charset="0"/>
              </a:rPr>
              <a:t> umano) dà il numero </a:t>
            </a:r>
            <a:r>
              <a:rPr lang="it-IT" sz="2800" b="1">
                <a:effectLst>
                  <a:outerShdw blurRad="38100" dist="38100" dir="2700000" algn="tl">
                    <a:srgbClr val="FFFFFF"/>
                  </a:outerShdw>
                </a:effectLst>
                <a:latin typeface="Disney Print" pitchFamily="2" charset="0"/>
                <a:cs typeface="Times New Roman" pitchFamily="18" charset="0"/>
                <a:sym typeface="Wingdings 3" pitchFamily="18" charset="2"/>
              </a:rPr>
              <a:t>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id="{6DABA323-D496-43AC-BD31-59BDD718C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33375"/>
            <a:ext cx="7477125" cy="8334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180975" algn="l"/>
              </a:tabLst>
              <a:defRPr/>
            </a:pPr>
            <a:r>
              <a:rPr lang="it-IT" sz="4800"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  <a:cs typeface="Times New Roman" pitchFamily="18" charset="0"/>
              </a:rPr>
              <a:t>Invocazioni del PADRE NOSTRO</a:t>
            </a:r>
            <a:endParaRPr lang="it-IT" sz="4800">
              <a:effectLst>
                <a:outerShdw blurRad="38100" dist="38100" dir="2700000" algn="tl">
                  <a:srgbClr val="C0C0C0"/>
                </a:outerShdw>
              </a:effectLst>
              <a:latin typeface="Disney Print" pitchFamily="2" charset="0"/>
            </a:endParaRPr>
          </a:p>
        </p:txBody>
      </p:sp>
      <p:graphicFrame>
        <p:nvGraphicFramePr>
          <p:cNvPr id="24622" name="Group 46">
            <a:extLst>
              <a:ext uri="{FF2B5EF4-FFF2-40B4-BE49-F238E27FC236}">
                <a16:creationId xmlns:a16="http://schemas.microsoft.com/office/drawing/2014/main" id="{A3F31383-D6F7-4CA8-8635-9ED248F6C3FF}"/>
              </a:ext>
            </a:extLst>
          </p:cNvPr>
          <p:cNvGraphicFramePr>
            <a:graphicFrameLocks noGrp="1"/>
          </p:cNvGraphicFramePr>
          <p:nvPr/>
        </p:nvGraphicFramePr>
        <p:xfrm>
          <a:off x="1087438" y="1196975"/>
          <a:ext cx="7416800" cy="5491163"/>
        </p:xfrm>
        <a:graphic>
          <a:graphicData uri="http://schemas.openxmlformats.org/drawingml/2006/table">
            <a:tbl>
              <a:tblPr/>
              <a:tblGrid>
                <a:gridCol w="517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2785">
                <a:tc>
                  <a:txBody>
                    <a:bodyPr/>
                    <a:lstStyle/>
                    <a:p>
                      <a:pPr marL="365125" marR="0" lvl="0" indent="-365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Padre nostro che sei nei cieli</a:t>
                      </a: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5125" marR="0" lvl="0" indent="-3651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1.	sia santificato il tuo nome</a:t>
                      </a: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 (1)</a:t>
                      </a: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5125" marR="0" lvl="0" indent="-3651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2.	venga il tuo regno</a:t>
                      </a: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 (2)</a:t>
                      </a: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5125" marR="0" lvl="0" indent="-3651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3.	sia fatta la tua volontà come in cielo così in terra</a:t>
                      </a: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 (3)</a:t>
                      </a: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3</a:t>
                      </a:r>
                      <a:endParaRPr kumimoji="0" lang="it-IT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DIVINO</a:t>
                      </a: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378">
                <a:tc>
                  <a:txBody>
                    <a:bodyPr/>
                    <a:lstStyle/>
                    <a:p>
                      <a:pPr marL="450850" marR="0" lvl="0" indent="-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4.	dacci oggi il nostro pane quotidiano </a:t>
                      </a: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(1)</a:t>
                      </a: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0850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5.	rimetti a noi i nostri debiti come noi li rimettiamo ai nostri debitori </a:t>
                      </a: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(2)</a:t>
                      </a: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0850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6.	e non c'indurre (abbandonarci) in tentazione </a:t>
                      </a: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(£)</a:t>
                      </a: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0850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7. ma liberaci dal male </a:t>
                      </a: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(4)</a:t>
                      </a: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4</a:t>
                      </a:r>
                      <a:endParaRPr kumimoji="0" lang="it-IT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UMANO</a:t>
                      </a: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Freccia3">
            <a:extLst>
              <a:ext uri="{FF2B5EF4-FFF2-40B4-BE49-F238E27FC236}">
                <a16:creationId xmlns:a16="http://schemas.microsoft.com/office/drawing/2014/main" id="{3EA465F8-7E22-4CC1-BEB8-E3C38D7807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952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>
            <a:extLst>
              <a:ext uri="{FF2B5EF4-FFF2-40B4-BE49-F238E27FC236}">
                <a16:creationId xmlns:a16="http://schemas.microsoft.com/office/drawing/2014/main" id="{32978A1F-DC95-44E4-8588-ECDC2A7D6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60350"/>
            <a:ext cx="5256212" cy="11080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600" b="1">
                <a:effectLst>
                  <a:outerShdw blurRad="38100" dist="38100" dir="2700000" algn="tl">
                    <a:srgbClr val="FFFFFF"/>
                  </a:outerShdw>
                </a:effectLst>
                <a:latin typeface="Disney Print" pitchFamily="2" charset="0"/>
              </a:rPr>
              <a:t>LA LEGGE</a:t>
            </a:r>
          </a:p>
        </p:txBody>
      </p:sp>
      <p:pic>
        <p:nvPicPr>
          <p:cNvPr id="25606" name="Picture 6" descr="Dieci">
            <a:extLst>
              <a:ext uri="{FF2B5EF4-FFF2-40B4-BE49-F238E27FC236}">
                <a16:creationId xmlns:a16="http://schemas.microsoft.com/office/drawing/2014/main" id="{DDFAD49F-84BD-47BE-B1E5-33E18D27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13716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10">
            <a:extLst>
              <a:ext uri="{FF2B5EF4-FFF2-40B4-BE49-F238E27FC236}">
                <a16:creationId xmlns:a16="http://schemas.microsoft.com/office/drawing/2014/main" id="{E29893C4-32CB-4E1D-8D07-B0C30B289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636713"/>
            <a:ext cx="8496300" cy="1076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180975" algn="l"/>
              </a:tabLst>
              <a:defRPr/>
            </a:pPr>
            <a:r>
              <a:rPr lang="it-IT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  <a:cs typeface="Times New Roman" pitchFamily="18" charset="0"/>
              </a:rPr>
              <a:t>È il numero dei 10 comandamenti, dove troviamo le combinazioni con il 3, il 4 e il 7</a:t>
            </a:r>
            <a:endParaRPr lang="it-IT" sz="32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FD740DFF-D1D3-4709-9D69-8C04CA722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3038"/>
            <a:ext cx="1450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5613" name="Rectangle 13">
            <a:extLst>
              <a:ext uri="{FF2B5EF4-FFF2-40B4-BE49-F238E27FC236}">
                <a16:creationId xmlns:a16="http://schemas.microsoft.com/office/drawing/2014/main" id="{6A517D33-90D4-424E-A288-B9A293790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3038"/>
            <a:ext cx="1336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5614" name="Rectangle 14">
            <a:extLst>
              <a:ext uri="{FF2B5EF4-FFF2-40B4-BE49-F238E27FC236}">
                <a16:creationId xmlns:a16="http://schemas.microsoft.com/office/drawing/2014/main" id="{62B38850-B248-4CBE-AD9F-D82D0E9F8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3038"/>
            <a:ext cx="1336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5635" name="Group 35">
            <a:extLst>
              <a:ext uri="{FF2B5EF4-FFF2-40B4-BE49-F238E27FC236}">
                <a16:creationId xmlns:a16="http://schemas.microsoft.com/office/drawing/2014/main" id="{912D7531-AA6F-45C9-9277-6BC4FBA5A593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2774950"/>
          <a:ext cx="8640763" cy="3749675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9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3</a:t>
                      </a:r>
                      <a:endParaRPr kumimoji="0" lang="it-IT" sz="4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Rivolti a Dio</a:t>
                      </a:r>
                      <a:endParaRPr kumimoji="0" lang="it-IT" sz="4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(4=corpo + 3=anima)</a:t>
                      </a:r>
                      <a:endParaRPr kumimoji="0" lang="it-IT" sz="4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it-IT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sney Print" pitchFamily="2" charset="0"/>
                          <a:cs typeface="Times New Roman" pitchFamily="18" charset="0"/>
                        </a:rPr>
                        <a:t>Rivolti all'uomo</a:t>
                      </a:r>
                      <a:endParaRPr kumimoji="0" lang="it-IT" sz="4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628" name="Rectangle 28">
            <a:extLst>
              <a:ext uri="{FF2B5EF4-FFF2-40B4-BE49-F238E27FC236}">
                <a16:creationId xmlns:a16="http://schemas.microsoft.com/office/drawing/2014/main" id="{7C322498-A5AF-4DD9-BDCE-A63708A27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44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25630" name="Picture 30" descr="10 COMANDAMENTI">
            <a:extLst>
              <a:ext uri="{FF2B5EF4-FFF2-40B4-BE49-F238E27FC236}">
                <a16:creationId xmlns:a16="http://schemas.microsoft.com/office/drawing/2014/main" id="{6B6A4CC4-F800-4011-A842-121D55C6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43300"/>
            <a:ext cx="26987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10" grpId="0" animBg="1"/>
      <p:bldP spid="25611" grpId="0" animBg="1"/>
      <p:bldP spid="25613" grpId="0" animBg="1"/>
      <p:bldP spid="25614" grpId="0" animBg="1"/>
      <p:bldP spid="256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reccia3">
            <a:extLst>
              <a:ext uri="{FF2B5EF4-FFF2-40B4-BE49-F238E27FC236}">
                <a16:creationId xmlns:a16="http://schemas.microsoft.com/office/drawing/2014/main" id="{DA2789C4-5D63-4012-8FB1-73C67A201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92150"/>
            <a:ext cx="952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7CA0FF2D-65FE-4A80-9364-5FB6DF987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261938"/>
            <a:ext cx="6027738" cy="1016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PROVA - MATURIT</a:t>
            </a:r>
            <a:r>
              <a:rPr lang="en-US" sz="6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À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0F28A07E-6B71-467C-8A32-8A4BD13C40DC}"/>
              </a:ext>
            </a:extLst>
          </p:cNvPr>
          <p:cNvSpPr txBox="1">
            <a:spLocks noChangeArrowheads="1"/>
          </p:cNvSpPr>
          <p:nvPr/>
        </p:nvSpPr>
        <p:spPr bwMode="auto">
          <a:xfrm rot="-2838172">
            <a:off x="361950" y="2093913"/>
            <a:ext cx="2052637" cy="833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Diluvio</a:t>
            </a:r>
            <a:endParaRPr lang="it-IT" sz="48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1CF8E979-7616-4147-A6F4-7DC01B672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213100"/>
            <a:ext cx="2447925" cy="83343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99">
                  <a:gamma/>
                  <a:shade val="46275"/>
                  <a:invGamma/>
                </a:srgbClr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Deserto</a:t>
            </a:r>
            <a:endParaRPr lang="it-IT" sz="48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886431EC-A1C3-473B-97D9-117CF6837285}"/>
              </a:ext>
            </a:extLst>
          </p:cNvPr>
          <p:cNvSpPr txBox="1">
            <a:spLocks noChangeArrowheads="1"/>
          </p:cNvSpPr>
          <p:nvPr/>
        </p:nvSpPr>
        <p:spPr bwMode="auto">
          <a:xfrm rot="-19522289">
            <a:off x="5508625" y="1916113"/>
            <a:ext cx="2082800" cy="833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Sinai</a:t>
            </a:r>
            <a:endParaRPr lang="it-IT" sz="4800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6C1C22E3-BAF7-40C1-8780-37045125167D}"/>
              </a:ext>
            </a:extLst>
          </p:cNvPr>
          <p:cNvSpPr txBox="1">
            <a:spLocks noChangeArrowheads="1"/>
          </p:cNvSpPr>
          <p:nvPr/>
        </p:nvSpPr>
        <p:spPr bwMode="auto">
          <a:xfrm rot="-21041484">
            <a:off x="2051050" y="1989138"/>
            <a:ext cx="3600450" cy="83343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00FF00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Terra promessa</a:t>
            </a:r>
            <a:endParaRPr lang="it-IT" sz="48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77AA9EBC-FC95-4473-80D8-043C261359CF}"/>
              </a:ext>
            </a:extLst>
          </p:cNvPr>
          <p:cNvSpPr txBox="1">
            <a:spLocks noChangeArrowheads="1"/>
          </p:cNvSpPr>
          <p:nvPr/>
        </p:nvSpPr>
        <p:spPr bwMode="auto">
          <a:xfrm rot="-20301147">
            <a:off x="395288" y="3789363"/>
            <a:ext cx="1598612" cy="833437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50000">
                <a:srgbClr val="FFFF99"/>
              </a:gs>
              <a:gs pos="100000">
                <a:srgbClr val="CC66FF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Mosè</a:t>
            </a:r>
            <a:endParaRPr lang="it-IT" sz="4800" b="1" i="1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54CBA615-31E8-4833-91FE-78F3DE0C7E0B}"/>
              </a:ext>
            </a:extLst>
          </p:cNvPr>
          <p:cNvSpPr txBox="1">
            <a:spLocks noChangeArrowheads="1"/>
          </p:cNvSpPr>
          <p:nvPr/>
        </p:nvSpPr>
        <p:spPr bwMode="auto">
          <a:xfrm rot="4628643">
            <a:off x="6969126" y="2689225"/>
            <a:ext cx="2665412" cy="8334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50000">
                <a:schemeClr val="bg1"/>
              </a:gs>
              <a:gs pos="100000">
                <a:srgbClr val="993300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Elia - Oreb</a:t>
            </a:r>
            <a:endParaRPr lang="it-IT" sz="4800" b="1" i="1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26636" name="Text Box 12">
            <a:extLst>
              <a:ext uri="{FF2B5EF4-FFF2-40B4-BE49-F238E27FC236}">
                <a16:creationId xmlns:a16="http://schemas.microsoft.com/office/drawing/2014/main" id="{1C1FF1AC-8C4C-4B39-BD72-7C0E25D52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221163"/>
            <a:ext cx="1835150" cy="833437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Egitto</a:t>
            </a:r>
            <a:endParaRPr lang="it-IT" sz="4800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54E52D50-29FB-4D9D-9FAA-670060F079BF}"/>
              </a:ext>
            </a:extLst>
          </p:cNvPr>
          <p:cNvSpPr txBox="1">
            <a:spLocks noChangeArrowheads="1"/>
          </p:cNvSpPr>
          <p:nvPr/>
        </p:nvSpPr>
        <p:spPr bwMode="auto">
          <a:xfrm rot="-21399293">
            <a:off x="4356100" y="3068638"/>
            <a:ext cx="3457575" cy="8334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effectLst>
                  <a:outerShdw blurRad="38100" dist="38100" dir="2700000" algn="tl">
                    <a:srgbClr val="FFFFFF"/>
                  </a:outerShdw>
                </a:effectLst>
                <a:latin typeface="Disney Print" pitchFamily="2" charset="0"/>
              </a:rPr>
              <a:t>Davide - Golia</a:t>
            </a:r>
            <a:endParaRPr lang="it-IT" sz="4800" b="1" i="1">
              <a:effectLst>
                <a:outerShdw blurRad="38100" dist="38100" dir="2700000" algn="tl">
                  <a:srgbClr val="FFFFFF"/>
                </a:outerShdw>
              </a:effectLst>
              <a:latin typeface="Disney Print" pitchFamily="2" charset="0"/>
            </a:endParaRPr>
          </a:p>
        </p:txBody>
      </p:sp>
      <p:pic>
        <p:nvPicPr>
          <p:cNvPr id="26638" name="Picture 14" descr="40">
            <a:extLst>
              <a:ext uri="{FF2B5EF4-FFF2-40B4-BE49-F238E27FC236}">
                <a16:creationId xmlns:a16="http://schemas.microsoft.com/office/drawing/2014/main" id="{27BB545E-25F2-48BD-83E7-B80FB345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9388"/>
            <a:ext cx="13636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 Box 15">
            <a:extLst>
              <a:ext uri="{FF2B5EF4-FFF2-40B4-BE49-F238E27FC236}">
                <a16:creationId xmlns:a16="http://schemas.microsoft.com/office/drawing/2014/main" id="{11E7B7D3-0E2C-4250-AA02-805A3972F30A}"/>
              </a:ext>
            </a:extLst>
          </p:cNvPr>
          <p:cNvSpPr txBox="1">
            <a:spLocks noChangeArrowheads="1"/>
          </p:cNvSpPr>
          <p:nvPr/>
        </p:nvSpPr>
        <p:spPr bwMode="auto">
          <a:xfrm rot="-22552551">
            <a:off x="6227763" y="4005263"/>
            <a:ext cx="1598612" cy="833437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FF6600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Giona</a:t>
            </a:r>
            <a:endParaRPr lang="it-IT" sz="4800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id="{450A2079-E85C-4F26-BA2A-FEA72E8F5575}"/>
              </a:ext>
            </a:extLst>
          </p:cNvPr>
          <p:cNvSpPr txBox="1">
            <a:spLocks noChangeArrowheads="1"/>
          </p:cNvSpPr>
          <p:nvPr/>
        </p:nvSpPr>
        <p:spPr bwMode="auto">
          <a:xfrm rot="-20957250">
            <a:off x="4140200" y="3860800"/>
            <a:ext cx="1598613" cy="833438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tx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isney Print" pitchFamily="2" charset="0"/>
              </a:rPr>
              <a:t>Ninive</a:t>
            </a:r>
            <a:endParaRPr lang="it-IT" sz="4800" b="1" i="1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Disney Print" pitchFamily="2" charset="0"/>
            </a:endParaRPr>
          </a:p>
        </p:txBody>
      </p:sp>
      <p:sp>
        <p:nvSpPr>
          <p:cNvPr id="26641" name="Text Box 17">
            <a:extLst>
              <a:ext uri="{FF2B5EF4-FFF2-40B4-BE49-F238E27FC236}">
                <a16:creationId xmlns:a16="http://schemas.microsoft.com/office/drawing/2014/main" id="{CAE82015-9C67-4B8B-BDA4-03602AC06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084763"/>
            <a:ext cx="1598613" cy="8334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99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Gesù</a:t>
            </a:r>
            <a:endParaRPr lang="it-IT" sz="48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  <p:sp>
        <p:nvSpPr>
          <p:cNvPr id="26642" name="Text Box 18">
            <a:extLst>
              <a:ext uri="{FF2B5EF4-FFF2-40B4-BE49-F238E27FC236}">
                <a16:creationId xmlns:a16="http://schemas.microsoft.com/office/drawing/2014/main" id="{16532AC0-44FA-4ACC-91A3-EBCD92CDE13D}"/>
              </a:ext>
            </a:extLst>
          </p:cNvPr>
          <p:cNvSpPr txBox="1">
            <a:spLocks noChangeArrowheads="1"/>
          </p:cNvSpPr>
          <p:nvPr/>
        </p:nvSpPr>
        <p:spPr bwMode="auto">
          <a:xfrm rot="-22241466">
            <a:off x="2700338" y="5157788"/>
            <a:ext cx="3457575" cy="8334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effectLst>
                  <a:outerShdw blurRad="38100" dist="38100" dir="2700000" algn="tl">
                    <a:srgbClr val="FFFFFF"/>
                  </a:outerShdw>
                </a:effectLst>
                <a:latin typeface="Disney Print" pitchFamily="2" charset="0"/>
              </a:rPr>
              <a:t>Tentazioni</a:t>
            </a:r>
            <a:endParaRPr lang="it-IT" sz="4800" b="1" i="1">
              <a:effectLst>
                <a:outerShdw blurRad="38100" dist="38100" dir="2700000" algn="tl">
                  <a:srgbClr val="FFFFFF"/>
                </a:outerShdw>
              </a:effectLst>
              <a:latin typeface="Disney Print" pitchFamily="2" charset="0"/>
            </a:endParaRPr>
          </a:p>
        </p:txBody>
      </p:sp>
      <p:sp>
        <p:nvSpPr>
          <p:cNvPr id="26643" name="Text Box 19">
            <a:extLst>
              <a:ext uri="{FF2B5EF4-FFF2-40B4-BE49-F238E27FC236}">
                <a16:creationId xmlns:a16="http://schemas.microsoft.com/office/drawing/2014/main" id="{0FD51C94-9384-49A9-9E7C-C59AA9371C55}"/>
              </a:ext>
            </a:extLst>
          </p:cNvPr>
          <p:cNvSpPr txBox="1">
            <a:spLocks noChangeArrowheads="1"/>
          </p:cNvSpPr>
          <p:nvPr/>
        </p:nvSpPr>
        <p:spPr bwMode="auto">
          <a:xfrm rot="431100">
            <a:off x="6227763" y="5229225"/>
            <a:ext cx="2519362" cy="8334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FF66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sney Print" pitchFamily="2" charset="0"/>
              </a:rPr>
              <a:t>Ascensione</a:t>
            </a:r>
            <a:endParaRPr lang="it-IT" sz="48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sney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30" grpId="0" animBg="1"/>
      <p:bldP spid="26631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  <p:bldP spid="26641" grpId="0" animBg="1"/>
      <p:bldP spid="26642" grpId="0" animBg="1"/>
      <p:bldP spid="266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Sim Cro 039">
            <a:extLst>
              <a:ext uri="{FF2B5EF4-FFF2-40B4-BE49-F238E27FC236}">
                <a16:creationId xmlns:a16="http://schemas.microsoft.com/office/drawing/2014/main" id="{E572B785-2386-45B7-B0F9-B0910267C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88913"/>
            <a:ext cx="34210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>
            <a:extLst>
              <a:ext uri="{FF2B5EF4-FFF2-40B4-BE49-F238E27FC236}">
                <a16:creationId xmlns:a16="http://schemas.microsoft.com/office/drawing/2014/main" id="{FD66B7E0-99D5-45E8-B398-B258F9B75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304800"/>
            <a:ext cx="5202238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2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LA QUARESIMA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CC2D76E4-7AED-4E93-A5C5-98A11F82F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2781300"/>
            <a:ext cx="5329238" cy="3751263"/>
          </a:xfrm>
          <a:prstGeom prst="rect">
            <a:avLst/>
          </a:prstGeom>
          <a:solidFill>
            <a:schemeClr val="bg1">
              <a:alpha val="35001"/>
            </a:schemeClr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La celebrazione della Pasqua nei</a:t>
            </a:r>
            <a:r>
              <a:rPr lang="it-IT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 </a:t>
            </a:r>
            <a:r>
              <a:rPr lang="it-IT" sz="4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primi tre secoli</a:t>
            </a:r>
            <a:r>
              <a:rPr lang="it-IT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 </a:t>
            </a:r>
            <a:r>
              <a:rPr lang="it-IT" sz="4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della vita della Chiesa non aveva un periodo di preparazione.</a:t>
            </a:r>
            <a:r>
              <a:rPr lang="it-IT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 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897001E8-0B38-4AC0-A9A8-CE4F777ED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557338"/>
            <a:ext cx="26828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Origini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 animBg="1"/>
      <p:bldP spid="276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im Cro 039">
            <a:extLst>
              <a:ext uri="{FF2B5EF4-FFF2-40B4-BE49-F238E27FC236}">
                <a16:creationId xmlns:a16="http://schemas.microsoft.com/office/drawing/2014/main" id="{27FBD418-0283-4F0E-9C10-81935364D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88913"/>
            <a:ext cx="34210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>
            <a:extLst>
              <a:ext uri="{FF2B5EF4-FFF2-40B4-BE49-F238E27FC236}">
                <a16:creationId xmlns:a16="http://schemas.microsoft.com/office/drawing/2014/main" id="{AEB894FB-3825-409A-A215-3DAD0E785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5113"/>
            <a:ext cx="5329237" cy="2833687"/>
          </a:xfrm>
          <a:prstGeom prst="rect">
            <a:avLst/>
          </a:prstGeom>
          <a:solidFill>
            <a:schemeClr val="bg1">
              <a:alpha val="35001"/>
            </a:schemeClr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Nel IV secolo</a:t>
            </a:r>
            <a:r>
              <a:rPr lang="it-IT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 </a:t>
            </a:r>
            <a:r>
              <a:rPr lang="it-IT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l’unica settimana di digiuno era quella che precedeva la Pasqua</a:t>
            </a:r>
            <a:r>
              <a:rPr lang="it-IT" sz="4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.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91E52880-258F-4105-BCD0-C4E3733F5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384550"/>
            <a:ext cx="5976937" cy="3140075"/>
          </a:xfrm>
          <a:prstGeom prst="rect">
            <a:avLst/>
          </a:prstGeom>
          <a:solidFill>
            <a:schemeClr val="bg1">
              <a:alpha val="35001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L'uso di iscrivere i peccatori alla penitenza pubblica quaranta giorni prima di Pasqua, determinò la formazione di una</a:t>
            </a:r>
            <a:r>
              <a:rPr lang="it-IT" sz="4000" b="1"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 </a:t>
            </a:r>
            <a:r>
              <a:rPr lang="it-IT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quadragesima </a:t>
            </a:r>
            <a:r>
              <a:rPr lang="it-IT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(quaresima)</a:t>
            </a:r>
            <a:r>
              <a:rPr lang="it-IT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im Cro 039">
            <a:extLst>
              <a:ext uri="{FF2B5EF4-FFF2-40B4-BE49-F238E27FC236}">
                <a16:creationId xmlns:a16="http://schemas.microsoft.com/office/drawing/2014/main" id="{9B664377-6121-45EA-BE33-764816205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342106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A723E439-E271-4ABE-88F6-B9E4DB989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1217613"/>
            <a:ext cx="5834062" cy="5451475"/>
          </a:xfrm>
          <a:prstGeom prst="rect">
            <a:avLst/>
          </a:prstGeom>
          <a:solidFill>
            <a:schemeClr val="bg1">
              <a:alpha val="35001"/>
            </a:schemeClr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La </a:t>
            </a:r>
            <a:r>
              <a:rPr lang="it-IT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quadragesima</a:t>
            </a:r>
            <a:r>
              <a:rPr lang="it-IT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 cadeva di Domenica in cui non si celebravano riti penitenziali. Per questo l’</a:t>
            </a:r>
            <a:r>
              <a:rPr lang="it-IT" sz="4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iscrizione dei peccatori</a:t>
            </a:r>
            <a:r>
              <a:rPr lang="it-IT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 fu spostata al mercoledì, che era giorno di digiuno. È nato così il </a:t>
            </a:r>
            <a:r>
              <a:rPr lang="it-IT" sz="44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mercoledì delle ceneri.</a:t>
            </a:r>
            <a:endParaRPr lang="it-IT" sz="4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isney Print" pitchFamily="2" charset="0"/>
            </a:endParaRPr>
          </a:p>
        </p:txBody>
      </p:sp>
      <p:pic>
        <p:nvPicPr>
          <p:cNvPr id="31749" name="Picture 5" descr="030-MercolediCeneri">
            <a:extLst>
              <a:ext uri="{FF2B5EF4-FFF2-40B4-BE49-F238E27FC236}">
                <a16:creationId xmlns:a16="http://schemas.microsoft.com/office/drawing/2014/main" id="{5182D5DE-0E47-4DC6-99F6-588F54BAF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46088"/>
            <a:ext cx="1584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C8962C8D-36D3-429C-AF0E-59DA2ED7C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60350"/>
            <a:ext cx="5329238" cy="863600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0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Mercoledì delle ceneri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3FDA7C32-019C-408E-88F9-726BE72EE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60350"/>
            <a:ext cx="6048375" cy="6121400"/>
          </a:xfrm>
          <a:prstGeom prst="rect">
            <a:avLst/>
          </a:prstGeom>
          <a:solidFill>
            <a:schemeClr val="bg1">
              <a:alpha val="74001"/>
            </a:schemeClr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Allo sviluppo della quaresima hanno contribuito:</a:t>
            </a:r>
          </a:p>
          <a:p>
            <a:pPr marL="534988" lvl="1" indent="-355600">
              <a:buFontTx/>
              <a:buChar char="•"/>
              <a:defRPr/>
            </a:pPr>
            <a:r>
              <a:rPr lang="it-IT" sz="44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la pratica del digiuno prima della Pasqua;</a:t>
            </a:r>
          </a:p>
          <a:p>
            <a:pPr marL="534988" lvl="1" indent="-355600">
              <a:buFontTx/>
              <a:buChar char="•"/>
              <a:defRPr/>
            </a:pPr>
            <a:r>
              <a:rPr lang="it-IT" sz="4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la disciplina penitenziale;</a:t>
            </a:r>
          </a:p>
          <a:p>
            <a:pPr marL="534988" lvl="1" indent="-355600">
              <a:buFontTx/>
              <a:buChar char="•"/>
              <a:defRPr/>
            </a:pPr>
            <a:r>
              <a:rPr lang="it-IT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la preparazione dei catecumeni che saranno battezzati la notte di Pasqua.</a:t>
            </a:r>
          </a:p>
        </p:txBody>
      </p:sp>
      <p:pic>
        <p:nvPicPr>
          <p:cNvPr id="32770" name="Picture 2" descr="Sim Cro 039">
            <a:extLst>
              <a:ext uri="{FF2B5EF4-FFF2-40B4-BE49-F238E27FC236}">
                <a16:creationId xmlns:a16="http://schemas.microsoft.com/office/drawing/2014/main" id="{94ED9847-367E-402A-A9F2-5F57DF6DA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11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Sim Cro 039">
            <a:extLst>
              <a:ext uri="{FF2B5EF4-FFF2-40B4-BE49-F238E27FC236}">
                <a16:creationId xmlns:a16="http://schemas.microsoft.com/office/drawing/2014/main" id="{24C1F99F-D6FE-41E6-A986-524530E4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692150"/>
            <a:ext cx="406717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40">
            <a:extLst>
              <a:ext uri="{FF2B5EF4-FFF2-40B4-BE49-F238E27FC236}">
                <a16:creationId xmlns:a16="http://schemas.microsoft.com/office/drawing/2014/main" id="{747FE521-2251-4CB1-8221-09F3B594F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331152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>
            <a:extLst>
              <a:ext uri="{FF2B5EF4-FFF2-40B4-BE49-F238E27FC236}">
                <a16:creationId xmlns:a16="http://schemas.microsoft.com/office/drawing/2014/main" id="{E1939B89-F86C-445C-A484-B43807C0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763" y="1341438"/>
            <a:ext cx="4878387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Perché 40</a:t>
            </a:r>
          </a:p>
          <a:p>
            <a:pPr>
              <a:defRPr/>
            </a:pPr>
            <a:r>
              <a:rPr lang="it-IT" sz="9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e non 27 o</a:t>
            </a:r>
          </a:p>
          <a:p>
            <a:pPr>
              <a:defRPr/>
            </a:pPr>
            <a:r>
              <a:rPr lang="it-IT" sz="9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35 o 49?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55D848C4-0812-44A8-ABB4-90E45D130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91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IL SIGNIFICATO DELLA QUARESIMA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49" presetClass="entr" presetSubtype="0" repeatCount="indefinite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im Cro 039">
            <a:extLst>
              <a:ext uri="{FF2B5EF4-FFF2-40B4-BE49-F238E27FC236}">
                <a16:creationId xmlns:a16="http://schemas.microsoft.com/office/drawing/2014/main" id="{50E683D9-8C8B-41BD-877A-9BDA02657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88913"/>
            <a:ext cx="34210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ED7D805F-8DDA-4A46-84C7-7F5DCEB53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12875"/>
            <a:ext cx="5329237" cy="496887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Si usa il</a:t>
            </a:r>
            <a:r>
              <a:rPr lang="it-IT" sz="4000" b="1"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 </a:t>
            </a:r>
            <a:r>
              <a:rPr lang="it-IT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colore viola</a:t>
            </a:r>
            <a:r>
              <a:rPr lang="it-IT" sz="4000" b="1"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 </a:t>
            </a:r>
            <a:r>
              <a:rPr lang="it-IT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per i paramenti liturgici, fatta eccezione per le feste, le solennità e la</a:t>
            </a:r>
            <a:r>
              <a:rPr lang="it-IT" sz="4000" b="1"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 </a:t>
            </a:r>
            <a:r>
              <a:rPr lang="it-IT" sz="40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IV Domenica</a:t>
            </a:r>
            <a:r>
              <a:rPr lang="it-IT" sz="4000" b="1"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, </a:t>
            </a:r>
            <a:r>
              <a:rPr lang="it-IT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detta</a:t>
            </a:r>
            <a:r>
              <a:rPr lang="it-IT" sz="4000" b="1"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 </a:t>
            </a:r>
            <a:r>
              <a:rPr lang="it-IT" sz="40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Laetare</a:t>
            </a:r>
            <a:r>
              <a:rPr lang="it-IT" sz="4000" b="1"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 </a:t>
            </a:r>
            <a:r>
              <a:rPr lang="it-IT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(dall'inizio dell'introito della messa in latino) nella quale si può scegliere il</a:t>
            </a:r>
            <a:r>
              <a:rPr lang="it-IT" sz="4000" b="1"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 </a:t>
            </a:r>
            <a:r>
              <a:rPr lang="it-IT" sz="40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rosa</a:t>
            </a:r>
            <a:r>
              <a:rPr lang="it-IT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.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F952CEF5-E5D7-4C2B-BFFA-4AAF5CB1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1775"/>
            <a:ext cx="5472113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Segni liturgici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A9970C0F-432C-4627-B15C-E38482E79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33375"/>
            <a:ext cx="6948487" cy="6188075"/>
          </a:xfrm>
          <a:prstGeom prst="rect">
            <a:avLst/>
          </a:prstGeom>
          <a:solidFill>
            <a:schemeClr val="bg1">
              <a:alpha val="50999"/>
            </a:schemeClr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50850" indent="-450850">
              <a:buFontTx/>
              <a:buChar char="•"/>
              <a:defRPr/>
            </a:pPr>
            <a:r>
              <a:rPr lang="it-IT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Non si canta l’Alleluia</a:t>
            </a:r>
          </a:p>
          <a:p>
            <a:pPr marL="450850" indent="-450850">
              <a:buFontTx/>
              <a:buChar char="•"/>
              <a:defRPr/>
            </a:pPr>
            <a:r>
              <a:rPr lang="it-IT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Non si recita il Gloria</a:t>
            </a:r>
          </a:p>
          <a:p>
            <a:pPr marL="450850" indent="-450850">
              <a:buFontTx/>
              <a:buChar char="•"/>
              <a:defRPr/>
            </a:pPr>
            <a:r>
              <a:rPr lang="it-IT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  <a:cs typeface="Arial" charset="0"/>
              </a:rPr>
              <a:t>È </a:t>
            </a:r>
            <a:r>
              <a:rPr lang="it-IT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proibito il suono dell' organo e degli altri strumenti musicali in chiesa, se non per accompagnare il canto.</a:t>
            </a:r>
          </a:p>
          <a:p>
            <a:pPr marL="450850" indent="-450850">
              <a:buFontTx/>
              <a:buChar char="•"/>
              <a:defRPr/>
            </a:pPr>
            <a:r>
              <a:rPr lang="it-IT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È proibito l’ornamento floreale degli altari eccetto che nelle feste, nelle solennità e nella Domenica in Laetare.</a:t>
            </a:r>
          </a:p>
        </p:txBody>
      </p:sp>
      <p:pic>
        <p:nvPicPr>
          <p:cNvPr id="34818" name="Picture 2" descr="Sim Cro 039">
            <a:extLst>
              <a:ext uri="{FF2B5EF4-FFF2-40B4-BE49-F238E27FC236}">
                <a16:creationId xmlns:a16="http://schemas.microsoft.com/office/drawing/2014/main" id="{B5AEF06B-0F86-444C-9108-A7569C20C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193675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C6680CFA-CA01-4303-A67D-10124C1DB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23963"/>
            <a:ext cx="8135937" cy="49831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  <a:defRPr/>
            </a:pPr>
            <a:r>
              <a:rPr lang="it-IT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una Quaresima battesimale (anno A) </a:t>
            </a:r>
          </a:p>
          <a:p>
            <a:pPr>
              <a:buFontTx/>
              <a:buChar char="•"/>
              <a:defRPr/>
            </a:pPr>
            <a:r>
              <a:rPr lang="it-IT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una Quaresima Cristocentrica (anno B) </a:t>
            </a:r>
          </a:p>
          <a:p>
            <a:pPr>
              <a:buFontTx/>
              <a:buChar char="•"/>
              <a:defRPr/>
            </a:pPr>
            <a:r>
              <a:rPr lang="it-IT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una Quaresima penitenziale (anno C) </a:t>
            </a:r>
          </a:p>
          <a:p>
            <a:pPr>
              <a:lnSpc>
                <a:spcPct val="30000"/>
              </a:lnSpc>
              <a:defRPr/>
            </a:pPr>
            <a:r>
              <a:rPr lang="it-IT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____________________________</a:t>
            </a:r>
          </a:p>
          <a:p>
            <a:pPr algn="just">
              <a:defRPr/>
            </a:pPr>
            <a:r>
              <a:rPr lang="it-IT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Il ciclo A (a più forte carattere battesi-male) può essere seguito ogni anno secondo le esigenze pastorali di ogni singola comunità. 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300CD854-0DAA-4EB6-8784-66F2F51D6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60350"/>
            <a:ext cx="5472113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Itinerari liturgici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im Cro 039">
            <a:extLst>
              <a:ext uri="{FF2B5EF4-FFF2-40B4-BE49-F238E27FC236}">
                <a16:creationId xmlns:a16="http://schemas.microsoft.com/office/drawing/2014/main" id="{8F93BD6D-042C-4191-BD3C-36D4FAC2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10064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id="{10ADD3D2-61F7-40B5-A1C6-C97539BFD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87538"/>
            <a:ext cx="8424862" cy="478155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La Quaresima è il </a:t>
            </a:r>
            <a:r>
              <a:rPr lang="it-IT" sz="4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tempo favorevole</a:t>
            </a:r>
            <a:r>
              <a:rPr lang="it-IT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 (2 Cor 6,2) per la conversione a Cristo.</a:t>
            </a:r>
          </a:p>
          <a:p>
            <a:pPr>
              <a:defRPr/>
            </a:pPr>
            <a:r>
              <a:rPr lang="it-IT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La spiritualità della Quaresima è caratterizzata da un più attento e prolungato ascolto della Parola di Dio perché è questa Parola che illumina a conoscere i peccati del singolo. 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3406977D-C3A0-4BB1-913E-02530B7F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60350"/>
            <a:ext cx="44640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Spiritualità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im Cro 039">
            <a:extLst>
              <a:ext uri="{FF2B5EF4-FFF2-40B4-BE49-F238E27FC236}">
                <a16:creationId xmlns:a16="http://schemas.microsoft.com/office/drawing/2014/main" id="{075DB098-63C9-4B25-BB1A-5FA050CAA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052513"/>
            <a:ext cx="27495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BD2F3047-08B6-4285-81D8-E69AFB1FD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16113"/>
            <a:ext cx="5688012" cy="411162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La Quaresima è il tempo in cui la Chiesa e tutti i fedeli sono chiamati a vivere maggiormente il sacramento del battesimo mediante una più profonda conversione</a:t>
            </a:r>
            <a:r>
              <a:rPr lang="it-IT" sz="440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6F7AB3CD-C8D9-420E-89EF-8987588C6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60350"/>
            <a:ext cx="77057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Dimensione battesimale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im Cro 039">
            <a:extLst>
              <a:ext uri="{FF2B5EF4-FFF2-40B4-BE49-F238E27FC236}">
                <a16:creationId xmlns:a16="http://schemas.microsoft.com/office/drawing/2014/main" id="{8EE488AE-F587-4004-B03C-2F9799F0A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302418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99F2B0D4-735E-45CA-91E6-2ED103934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458913"/>
            <a:ext cx="5472112" cy="502602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5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La Quaresima è il tempo della grande convocazione di tutta la Chiesa perché si lasci purificare da Cristo suo sposo. 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068FBDC8-7F1F-46E2-B528-8DEE7239F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60350"/>
            <a:ext cx="77057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Dimensione ecclesiale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>
            <a:extLst>
              <a:ext uri="{FF2B5EF4-FFF2-40B4-BE49-F238E27FC236}">
                <a16:creationId xmlns:a16="http://schemas.microsoft.com/office/drawing/2014/main" id="{F49AB229-E567-41A5-B966-887B050D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5888"/>
            <a:ext cx="85693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Opere della penitenza quaresimale</a:t>
            </a:r>
          </a:p>
        </p:txBody>
      </p:sp>
      <p:pic>
        <p:nvPicPr>
          <p:cNvPr id="40967" name="Picture 7" descr="Sim Cro 039">
            <a:extLst>
              <a:ext uri="{FF2B5EF4-FFF2-40B4-BE49-F238E27FC236}">
                <a16:creationId xmlns:a16="http://schemas.microsoft.com/office/drawing/2014/main" id="{E1830662-8D3F-4351-BE4A-CB82948BD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125538"/>
            <a:ext cx="25336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8">
            <a:extLst>
              <a:ext uri="{FF2B5EF4-FFF2-40B4-BE49-F238E27FC236}">
                <a16:creationId xmlns:a16="http://schemas.microsoft.com/office/drawing/2014/main" id="{0B4651B4-5333-4BF2-AE8A-B83457A77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981075"/>
            <a:ext cx="36718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IL DIGIUNO</a:t>
            </a:r>
          </a:p>
        </p:txBody>
      </p:sp>
      <p:pic>
        <p:nvPicPr>
          <p:cNvPr id="40969" name="Picture 9" descr="Immagine1">
            <a:extLst>
              <a:ext uri="{FF2B5EF4-FFF2-40B4-BE49-F238E27FC236}">
                <a16:creationId xmlns:a16="http://schemas.microsoft.com/office/drawing/2014/main" id="{C2A87AB7-2066-475A-A1AE-86EB31E3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6478588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44805BF2-3410-4722-B813-D67E1AFCE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5888"/>
            <a:ext cx="85693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Opere della penitenza quaresimale</a:t>
            </a:r>
          </a:p>
        </p:txBody>
      </p:sp>
      <p:pic>
        <p:nvPicPr>
          <p:cNvPr id="41988" name="Picture 4" descr="Sim Cro 039">
            <a:extLst>
              <a:ext uri="{FF2B5EF4-FFF2-40B4-BE49-F238E27FC236}">
                <a16:creationId xmlns:a16="http://schemas.microsoft.com/office/drawing/2014/main" id="{EAB9E803-0ADD-4A89-AD01-679CAEC82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125538"/>
            <a:ext cx="25336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>
            <a:extLst>
              <a:ext uri="{FF2B5EF4-FFF2-40B4-BE49-F238E27FC236}">
                <a16:creationId xmlns:a16="http://schemas.microsoft.com/office/drawing/2014/main" id="{C6D2A8FC-E1F5-4C9E-AF97-B429E91DF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981075"/>
            <a:ext cx="36718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LA CARITÀ</a:t>
            </a:r>
          </a:p>
        </p:txBody>
      </p:sp>
      <p:pic>
        <p:nvPicPr>
          <p:cNvPr id="41990" name="Picture 6" descr="Immagine2">
            <a:extLst>
              <a:ext uri="{FF2B5EF4-FFF2-40B4-BE49-F238E27FC236}">
                <a16:creationId xmlns:a16="http://schemas.microsoft.com/office/drawing/2014/main" id="{8EE12CA0-A0F6-47AD-A650-62B9203F6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6478588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0CB8423E-3B2F-405F-B282-C9AD808D3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5888"/>
            <a:ext cx="85693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Opere della penitenza quaresimale</a:t>
            </a:r>
          </a:p>
        </p:txBody>
      </p:sp>
      <p:pic>
        <p:nvPicPr>
          <p:cNvPr id="43011" name="Picture 3" descr="Sim Cro 039">
            <a:extLst>
              <a:ext uri="{FF2B5EF4-FFF2-40B4-BE49-F238E27FC236}">
                <a16:creationId xmlns:a16="http://schemas.microsoft.com/office/drawing/2014/main" id="{8B3C55DF-82A0-4B46-8A8A-8323E3546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125538"/>
            <a:ext cx="25336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>
            <a:extLst>
              <a:ext uri="{FF2B5EF4-FFF2-40B4-BE49-F238E27FC236}">
                <a16:creationId xmlns:a16="http://schemas.microsoft.com/office/drawing/2014/main" id="{8A304BA8-06CF-4893-84D6-54976C5E8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981075"/>
            <a:ext cx="38163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LA PREGHIERA</a:t>
            </a:r>
          </a:p>
        </p:txBody>
      </p:sp>
      <p:pic>
        <p:nvPicPr>
          <p:cNvPr id="43014" name="Picture 6" descr="Immagine3">
            <a:extLst>
              <a:ext uri="{FF2B5EF4-FFF2-40B4-BE49-F238E27FC236}">
                <a16:creationId xmlns:a16="http://schemas.microsoft.com/office/drawing/2014/main" id="{ACA202A8-8CC8-4667-AF22-B2D0E60C3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770063"/>
            <a:ext cx="6478587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Menù di quaresima">
            <a:extLst>
              <a:ext uri="{FF2B5EF4-FFF2-40B4-BE49-F238E27FC236}">
                <a16:creationId xmlns:a16="http://schemas.microsoft.com/office/drawing/2014/main" id="{6B0D8403-BE3F-469D-A4BD-17960244B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334963"/>
            <a:ext cx="43021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6">
            <a:extLst>
              <a:ext uri="{FF2B5EF4-FFF2-40B4-BE49-F238E27FC236}">
                <a16:creationId xmlns:a16="http://schemas.microsoft.com/office/drawing/2014/main" id="{76AAEA23-165F-4206-8958-94C7E110B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60800"/>
            <a:ext cx="39608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2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Buona</a:t>
            </a:r>
          </a:p>
          <a:p>
            <a:pPr algn="ctr">
              <a:defRPr/>
            </a:pPr>
            <a:r>
              <a:rPr lang="it-IT" sz="82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Quaresima</a:t>
            </a:r>
          </a:p>
        </p:txBody>
      </p:sp>
      <p:pic>
        <p:nvPicPr>
          <p:cNvPr id="44039" name="Picture 7" descr="Crocifisso">
            <a:extLst>
              <a:ext uri="{FF2B5EF4-FFF2-40B4-BE49-F238E27FC236}">
                <a16:creationId xmlns:a16="http://schemas.microsoft.com/office/drawing/2014/main" id="{F0D29BBA-5847-4C44-84DC-2A805BD6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284956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5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enetres-06">
            <a:extLst>
              <a:ext uri="{FF2B5EF4-FFF2-40B4-BE49-F238E27FC236}">
                <a16:creationId xmlns:a16="http://schemas.microsoft.com/office/drawing/2014/main" id="{6A0CDA0A-2378-469C-830A-EFD5A89F7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1989138"/>
            <a:ext cx="17462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6A017DB0-6071-40FE-A15F-3F68F9831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044825"/>
            <a:ext cx="7848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9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Simbologia biblica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A82078DD-44FA-4F4F-AEA0-F58B67AF2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9275"/>
            <a:ext cx="86407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6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I numeri nella Bibbia hanno un significato. </a:t>
            </a:r>
          </a:p>
        </p:txBody>
      </p:sp>
      <p:pic>
        <p:nvPicPr>
          <p:cNvPr id="6153" name="Picture 9" descr="Simbolo07">
            <a:extLst>
              <a:ext uri="{FF2B5EF4-FFF2-40B4-BE49-F238E27FC236}">
                <a16:creationId xmlns:a16="http://schemas.microsoft.com/office/drawing/2014/main" id="{CEF75CDD-6F53-4504-8DD2-0D996AB217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20938"/>
            <a:ext cx="6572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Simbolo10">
            <a:extLst>
              <a:ext uri="{FF2B5EF4-FFF2-40B4-BE49-F238E27FC236}">
                <a16:creationId xmlns:a16="http://schemas.microsoft.com/office/drawing/2014/main" id="{DB5AC536-7292-4345-AC20-F899E0185F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Simbolo08">
            <a:extLst>
              <a:ext uri="{FF2B5EF4-FFF2-40B4-BE49-F238E27FC236}">
                <a16:creationId xmlns:a16="http://schemas.microsoft.com/office/drawing/2014/main" id="{612603D8-5F62-4825-983C-B96648D115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149725"/>
            <a:ext cx="16954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Simbolo11">
            <a:extLst>
              <a:ext uri="{FF2B5EF4-FFF2-40B4-BE49-F238E27FC236}">
                <a16:creationId xmlns:a16="http://schemas.microsoft.com/office/drawing/2014/main" id="{55F0626B-4E64-4C4E-AC57-117CBAA105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365625"/>
            <a:ext cx="8667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Simbolo12">
            <a:extLst>
              <a:ext uri="{FF2B5EF4-FFF2-40B4-BE49-F238E27FC236}">
                <a16:creationId xmlns:a16="http://schemas.microsoft.com/office/drawing/2014/main" id="{95B05F8D-CE52-42B4-9974-20BA437E01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92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Text Box 17">
            <a:extLst>
              <a:ext uri="{FF2B5EF4-FFF2-40B4-BE49-F238E27FC236}">
                <a16:creationId xmlns:a16="http://schemas.microsoft.com/office/drawing/2014/main" id="{4C251427-3E62-48DC-926C-A7AA81BCB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455863"/>
            <a:ext cx="864076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6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Apriamo una finestra </a:t>
            </a:r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D25453AF-A58F-4591-B28F-94F68659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50" y="2444750"/>
            <a:ext cx="15113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6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sulla </a:t>
            </a:r>
          </a:p>
        </p:txBody>
      </p:sp>
      <p:pic>
        <p:nvPicPr>
          <p:cNvPr id="6163" name="Picture 19" descr="alfa">
            <a:extLst>
              <a:ext uri="{FF2B5EF4-FFF2-40B4-BE49-F238E27FC236}">
                <a16:creationId xmlns:a16="http://schemas.microsoft.com/office/drawing/2014/main" id="{DB8AB91D-266B-4309-BFB5-4AAEF9BEB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068">
            <a:off x="1979613" y="4365625"/>
            <a:ext cx="1382712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omega">
            <a:extLst>
              <a:ext uri="{FF2B5EF4-FFF2-40B4-BE49-F238E27FC236}">
                <a16:creationId xmlns:a16="http://schemas.microsoft.com/office/drawing/2014/main" id="{401DA9EB-FBF3-43DD-9DA9-A902D186C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0231" flipH="1">
            <a:off x="5435600" y="4367213"/>
            <a:ext cx="13017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tmFilter="0,0; .5, 1; 1, 1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69" presetID="5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allAtOnce"/>
      <p:bldP spid="6161" grpId="0" build="allAtOnce"/>
      <p:bldP spid="6161" grpId="1" build="allAtOnce"/>
      <p:bldP spid="6162" grpId="0" build="allAtOnce"/>
      <p:bldP spid="6162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3061407E-00EF-4AAE-A061-A6D472412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9275"/>
            <a:ext cx="86407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62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Anche noi spesso usiamo un linguaggio simbolico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5E7F33F3-902B-4DA5-8D4D-BE6BC1FAB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781300"/>
            <a:ext cx="40528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5600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Tizio è un leone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41266FE1-5A72-4899-AC01-3D2CCDA84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716338"/>
            <a:ext cx="6373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56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Tizio è un pezzo di pane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9909D7F5-ABDD-4DA9-8D8E-3BA1EBF88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624388"/>
            <a:ext cx="4608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5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Tizio è un tesoro</a:t>
            </a:r>
          </a:p>
        </p:txBody>
      </p:sp>
      <p:pic>
        <p:nvPicPr>
          <p:cNvPr id="7182" name="Picture 14" descr="Leone">
            <a:extLst>
              <a:ext uri="{FF2B5EF4-FFF2-40B4-BE49-F238E27FC236}">
                <a16:creationId xmlns:a16="http://schemas.microsoft.com/office/drawing/2014/main" id="{2896197A-CDBF-4B67-9349-BE7EDDA29E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65400"/>
            <a:ext cx="172878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tesoro">
            <a:extLst>
              <a:ext uri="{FF2B5EF4-FFF2-40B4-BE49-F238E27FC236}">
                <a16:creationId xmlns:a16="http://schemas.microsoft.com/office/drawing/2014/main" id="{ADBF4B3E-1A83-4F89-A6DA-306AD093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08500"/>
            <a:ext cx="2160588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17">
            <a:extLst>
              <a:ext uri="{FF2B5EF4-FFF2-40B4-BE49-F238E27FC236}">
                <a16:creationId xmlns:a16="http://schemas.microsoft.com/office/drawing/2014/main" id="{C15F985A-FAE6-4673-B618-28641960A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455738"/>
            <a:ext cx="25923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2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per dire</a:t>
            </a: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2ABD4D0A-0387-4182-94B0-155E52FA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781300"/>
            <a:ext cx="3455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5600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Tizio è forte</a:t>
            </a:r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id="{DC9D6C53-5624-401C-B3C8-3354EE707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706813"/>
            <a:ext cx="3889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56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Tizio è buono</a:t>
            </a:r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CB7971BF-6DD9-44B0-A232-65E92644C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81525"/>
            <a:ext cx="30972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5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Tizio è caro</a:t>
            </a:r>
          </a:p>
        </p:txBody>
      </p:sp>
      <p:pic>
        <p:nvPicPr>
          <p:cNvPr id="7189" name="Picture 21" descr="pane_">
            <a:extLst>
              <a:ext uri="{FF2B5EF4-FFF2-40B4-BE49-F238E27FC236}">
                <a16:creationId xmlns:a16="http://schemas.microsoft.com/office/drawing/2014/main" id="{5FC570F9-2515-46A0-866F-35B1B5171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644900"/>
            <a:ext cx="128428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0" presetID="49" presetClass="entr" presetSubtype="0" repeatCount="indefinite" decel="10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4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allAtOnce"/>
      <p:bldP spid="7179" grpId="0" build="allAtOnce"/>
      <p:bldP spid="7179" grpId="1" build="allAtOnce"/>
      <p:bldP spid="7180" grpId="0" build="allAtOnce"/>
      <p:bldP spid="7180" grpId="1" build="allAtOnce"/>
      <p:bldP spid="7181" grpId="0" build="allAtOnce"/>
      <p:bldP spid="7185" grpId="0" build="allAtOnce"/>
      <p:bldP spid="7186" grpId="0"/>
      <p:bldP spid="7187" grpId="0"/>
      <p:bldP spid="7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74E16AFD-63F0-45D2-9C7C-A7CE38445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86407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62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L’uomo non è un leone o un pezzo di pane o un tesoro.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8267BC0F-DD58-419F-A66C-225611FA6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57563"/>
            <a:ext cx="8640763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6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L’autore del simbolo crea una equivalenza che chi ascolta deve saper percepire.</a:t>
            </a:r>
          </a:p>
        </p:txBody>
      </p:sp>
      <p:pic>
        <p:nvPicPr>
          <p:cNvPr id="8207" name="Picture 15" descr="Simbolo14">
            <a:extLst>
              <a:ext uri="{FF2B5EF4-FFF2-40B4-BE49-F238E27FC236}">
                <a16:creationId xmlns:a16="http://schemas.microsoft.com/office/drawing/2014/main" id="{C7E79EA7-BDF6-49E9-AAA0-077083723C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2265363"/>
            <a:ext cx="1143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allAtOnce"/>
      <p:bldP spid="820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imbologia">
            <a:extLst>
              <a:ext uri="{FF2B5EF4-FFF2-40B4-BE49-F238E27FC236}">
                <a16:creationId xmlns:a16="http://schemas.microsoft.com/office/drawing/2014/main" id="{1E41A4BC-FD00-43E9-A1F7-FEB351054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008">
            <a:off x="323850" y="765175"/>
            <a:ext cx="2409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>
            <a:extLst>
              <a:ext uri="{FF2B5EF4-FFF2-40B4-BE49-F238E27FC236}">
                <a16:creationId xmlns:a16="http://schemas.microsoft.com/office/drawing/2014/main" id="{770B3B70-AB69-42AF-9918-DD1CCB83E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93675"/>
            <a:ext cx="6300787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La simbologia biblica è raffinata, ricercata, a volte difficile. Non è immediata come: “</a:t>
            </a:r>
            <a:r>
              <a:rPr lang="it-IT" sz="4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Tizio è un leone!</a:t>
            </a:r>
            <a:r>
              <a:rPr lang="it-IT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”</a:t>
            </a:r>
            <a:r>
              <a:rPr lang="it-IT" sz="4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.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2B72AA6C-BB74-4221-842E-554BCF62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29000"/>
            <a:ext cx="5688013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5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“</a:t>
            </a:r>
            <a:r>
              <a:rPr lang="it-IT" sz="54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Avere le corna</a:t>
            </a:r>
            <a:r>
              <a:rPr lang="it-IT" sz="5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”</a:t>
            </a:r>
            <a:r>
              <a:rPr lang="it-IT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 </a:t>
            </a:r>
            <a:r>
              <a:rPr lang="it-IT" sz="5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non è la stessa cosa per noi e per la Bibbia.</a:t>
            </a:r>
            <a:endParaRPr lang="it-IT" sz="5400" b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isney Print" pitchFamily="2" charset="0"/>
            </a:endParaRPr>
          </a:p>
        </p:txBody>
      </p:sp>
      <p:pic>
        <p:nvPicPr>
          <p:cNvPr id="9223" name="Picture 7" descr="mose">
            <a:extLst>
              <a:ext uri="{FF2B5EF4-FFF2-40B4-BE49-F238E27FC236}">
                <a16:creationId xmlns:a16="http://schemas.microsoft.com/office/drawing/2014/main" id="{15E2DCBB-1875-4B0F-B16F-6DA9162A1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84538"/>
            <a:ext cx="22447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allAtOnce"/>
      <p:bldP spid="922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EBF76BD6-F50D-4CC9-AAC3-F647785F0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916113"/>
            <a:ext cx="7705725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7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Bisogna rifarsi alla cultura e alla storia in cui il simbolo è nato.</a:t>
            </a:r>
          </a:p>
        </p:txBody>
      </p:sp>
      <p:pic>
        <p:nvPicPr>
          <p:cNvPr id="9219" name="Picture 5" descr="Cavallo alato">
            <a:extLst>
              <a:ext uri="{FF2B5EF4-FFF2-40B4-BE49-F238E27FC236}">
                <a16:creationId xmlns:a16="http://schemas.microsoft.com/office/drawing/2014/main" id="{E3250DA1-3E25-466C-BBBA-86CA73A61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157788"/>
            <a:ext cx="15843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Drago">
            <a:extLst>
              <a:ext uri="{FF2B5EF4-FFF2-40B4-BE49-F238E27FC236}">
                <a16:creationId xmlns:a16="http://schemas.microsoft.com/office/drawing/2014/main" id="{B861E05E-2B50-4578-9569-F8F84AA266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157788"/>
            <a:ext cx="10525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Unicorno">
            <a:extLst>
              <a:ext uri="{FF2B5EF4-FFF2-40B4-BE49-F238E27FC236}">
                <a16:creationId xmlns:a16="http://schemas.microsoft.com/office/drawing/2014/main" id="{354DB309-2D0C-4AEC-8266-8E5C1DB01B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550" y="5346700"/>
            <a:ext cx="13303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Drago2">
            <a:extLst>
              <a:ext uri="{FF2B5EF4-FFF2-40B4-BE49-F238E27FC236}">
                <a16:creationId xmlns:a16="http://schemas.microsoft.com/office/drawing/2014/main" id="{03770F63-E711-49DB-8F24-14A2096804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144463"/>
            <a:ext cx="15462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>
            <a:extLst>
              <a:ext uri="{FF2B5EF4-FFF2-40B4-BE49-F238E27FC236}">
                <a16:creationId xmlns:a16="http://schemas.microsoft.com/office/drawing/2014/main" id="{9865E1E6-341A-40B2-9D2C-40BAD023D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defRPr/>
            </a:pPr>
            <a:r>
              <a:rPr lang="it-IT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CHIAVI DI INTERPRETAZIONE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E485275A-2495-432E-BE78-0E379F36C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68413"/>
            <a:ext cx="46101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5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Simbolismo cosmico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05F66216-7B41-4885-A070-56BEA0417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060575"/>
            <a:ext cx="58705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50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Simbolismo antropologico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779163C7-5E6A-43D1-A67A-16941010D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935288"/>
            <a:ext cx="53022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5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Simbolismo tereomorfo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520543B0-7684-40AC-BF48-989724B45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870325"/>
            <a:ext cx="5016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5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Simbolismo cromatico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231E1ABE-267F-4B94-A2CC-898AAFF7F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662488"/>
            <a:ext cx="48069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5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Simbolismo geofisico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C27F7FF6-1FB4-4C62-82CF-DFB54F5F0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589588"/>
            <a:ext cx="5080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5000" b="1">
                <a:effectLst>
                  <a:outerShdw blurRad="38100" dist="38100" dir="2700000" algn="tl">
                    <a:srgbClr val="C0C0C0"/>
                  </a:outerShdw>
                </a:effectLst>
                <a:latin typeface="Disney Print" pitchFamily="2" charset="0"/>
              </a:rPr>
              <a:t>Simbolismo aritmerico</a:t>
            </a:r>
          </a:p>
        </p:txBody>
      </p:sp>
      <p:pic>
        <p:nvPicPr>
          <p:cNvPr id="10249" name="Picture 11" descr="key005">
            <a:extLst>
              <a:ext uri="{FF2B5EF4-FFF2-40B4-BE49-F238E27FC236}">
                <a16:creationId xmlns:a16="http://schemas.microsoft.com/office/drawing/2014/main" id="{16788C4F-FD40-4E89-9FEC-D095169461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2" descr="key005">
            <a:extLst>
              <a:ext uri="{FF2B5EF4-FFF2-40B4-BE49-F238E27FC236}">
                <a16:creationId xmlns:a16="http://schemas.microsoft.com/office/drawing/2014/main" id="{7CCDDBE1-FFAE-431E-90AF-F44627E0AB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07375" y="33337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  <p:bldP spid="11272" grpId="0"/>
      <p:bldP spid="11273" grpId="0"/>
      <p:bldP spid="11274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1212</Words>
  <Application>Microsoft Office PowerPoint</Application>
  <PresentationFormat>Presentazione su schermo (4:3)</PresentationFormat>
  <Paragraphs>205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4" baseType="lpstr">
      <vt:lpstr>Arial</vt:lpstr>
      <vt:lpstr>Arial Black</vt:lpstr>
      <vt:lpstr>Disney Print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Somaschi</dc:creator>
  <cp:lastModifiedBy>Pasquale Antonio De Ruvo</cp:lastModifiedBy>
  <cp:revision>59</cp:revision>
  <dcterms:created xsi:type="dcterms:W3CDTF">2008-01-27T13:03:39Z</dcterms:created>
  <dcterms:modified xsi:type="dcterms:W3CDTF">2021-03-07T07:29:24Z</dcterms:modified>
</cp:coreProperties>
</file>